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91" r:id="rId1"/>
  </p:sldMasterIdLst>
  <p:notesMasterIdLst>
    <p:notesMasterId r:id="rId14"/>
  </p:notesMasterIdLst>
  <p:sldIdLst>
    <p:sldId id="737" r:id="rId2"/>
    <p:sldId id="1167" r:id="rId3"/>
    <p:sldId id="1188" r:id="rId4"/>
    <p:sldId id="1190" r:id="rId5"/>
    <p:sldId id="1189" r:id="rId6"/>
    <p:sldId id="1199" r:id="rId7"/>
    <p:sldId id="1193" r:id="rId8"/>
    <p:sldId id="1194" r:id="rId9"/>
    <p:sldId id="1192" r:id="rId10"/>
    <p:sldId id="1197" r:id="rId11"/>
    <p:sldId id="1195" r:id="rId12"/>
    <p:sldId id="1196" r:id="rId13"/>
  </p:sldIdLst>
  <p:sldSz cx="12192000" cy="6858000"/>
  <p:notesSz cx="6797675" cy="9926638"/>
  <p:embeddedFontLst>
    <p:embeddedFont>
      <p:font typeface="IBM Plex Sans KR" panose="020B0503050203000203" pitchFamily="34" charset="-127"/>
      <p:regular r:id="rId15"/>
    </p:embeddedFont>
    <p:embeddedFont>
      <p:font typeface="맑은 고딕" panose="020B0503020000020004" pitchFamily="34" charset="-127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윤 태환" initials="윤태" lastIdx="2" clrIdx="0">
    <p:extLst>
      <p:ext uri="{19B8F6BF-5375-455C-9EA6-DF929625EA0E}">
        <p15:presenceInfo xmlns:p15="http://schemas.microsoft.com/office/powerpoint/2012/main" userId="S::th@tandsphere.onmicrosoft.com::f6c6dc56-7d47-4f4e-8fa4-db1b1b66815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E7EB"/>
    <a:srgbClr val="838C8F"/>
    <a:srgbClr val="BFB9A7"/>
    <a:srgbClr val="D6CDB7"/>
    <a:srgbClr val="9FA19F"/>
    <a:srgbClr val="339CDB"/>
    <a:srgbClr val="F4F4F3"/>
    <a:srgbClr val="6E757C"/>
    <a:srgbClr val="6F757C"/>
    <a:srgbClr val="D5C7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테마 스타일 2 - 강조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13" autoAdjust="0"/>
    <p:restoredTop sz="94150" autoAdjust="0"/>
  </p:normalViewPr>
  <p:slideViewPr>
    <p:cSldViewPr snapToGrid="0">
      <p:cViewPr varScale="1">
        <p:scale>
          <a:sx n="120" d="100"/>
          <a:sy n="120" d="100"/>
        </p:scale>
        <p:origin x="496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348"/>
    </p:cViewPr>
  </p:sorterViewPr>
  <p:notesViewPr>
    <p:cSldViewPr snapToGrid="0" showGuides="1">
      <p:cViewPr varScale="1">
        <p:scale>
          <a:sx n="105" d="100"/>
          <a:sy n="105" d="100"/>
        </p:scale>
        <p:origin x="2048" y="208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실제 매출액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1주차</c:v>
                </c:pt>
                <c:pt idx="1">
                  <c:v>2주차</c:v>
                </c:pt>
                <c:pt idx="2">
                  <c:v>3주차</c:v>
                </c:pt>
                <c:pt idx="3">
                  <c:v>4주차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200</c:v>
                </c:pt>
                <c:pt idx="1">
                  <c:v>100</c:v>
                </c:pt>
                <c:pt idx="2">
                  <c:v>150</c:v>
                </c:pt>
                <c:pt idx="3">
                  <c:v>340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EB9-9942-8836-90E4864ADE6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예측 매출액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4"/>
                <c:pt idx="0">
                  <c:v>1주차</c:v>
                </c:pt>
                <c:pt idx="1">
                  <c:v>2주차</c:v>
                </c:pt>
                <c:pt idx="2">
                  <c:v>3주차</c:v>
                </c:pt>
                <c:pt idx="3">
                  <c:v>4주차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110</c:v>
                </c:pt>
                <c:pt idx="1">
                  <c:v>80</c:v>
                </c:pt>
                <c:pt idx="2">
                  <c:v>100</c:v>
                </c:pt>
                <c:pt idx="3">
                  <c:v>300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EB9-9942-8836-90E4864ADE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60602080"/>
        <c:axId val="260603712"/>
      </c:lineChart>
      <c:catAx>
        <c:axId val="260602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260603712"/>
        <c:crosses val="autoZero"/>
        <c:auto val="1"/>
        <c:lblAlgn val="ctr"/>
        <c:lblOffset val="100"/>
        <c:noMultiLvlLbl val="0"/>
      </c:catAx>
      <c:valAx>
        <c:axId val="260603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2606020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ore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1200" dirty="0">
                <a:solidFill>
                  <a:schemeClr val="tx1"/>
                </a:solidFill>
              </a:rPr>
              <a:t>지난 </a:t>
            </a:r>
            <a:r>
              <a:rPr lang="ko-KR" altLang="en-US" sz="1200" dirty="0" err="1">
                <a:solidFill>
                  <a:schemeClr val="tx1"/>
                </a:solidFill>
              </a:rPr>
              <a:t>한달간</a:t>
            </a:r>
            <a:r>
              <a:rPr lang="ko-KR" altLang="en-US" sz="1200" dirty="0">
                <a:solidFill>
                  <a:schemeClr val="tx1"/>
                </a:solidFill>
              </a:rPr>
              <a:t> </a:t>
            </a:r>
            <a:r>
              <a:rPr lang="ko-KR" altLang="en-US" sz="1200" dirty="0" err="1">
                <a:solidFill>
                  <a:schemeClr val="tx1"/>
                </a:solidFill>
              </a:rPr>
              <a:t>재방문자</a:t>
            </a:r>
            <a:r>
              <a:rPr lang="ko-KR" altLang="en-US" sz="1200" baseline="0" dirty="0">
                <a:solidFill>
                  <a:schemeClr val="tx1"/>
                </a:solidFill>
              </a:rPr>
              <a:t> 추이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</a:p>
        </c:rich>
      </c:tx>
      <c:layout>
        <c:manualLayout>
          <c:xMode val="edge"/>
          <c:yMode val="edge"/>
          <c:x val="0.24423537931978737"/>
          <c:y val="6.101200663445521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ore-KR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접속자 수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1주차</c:v>
                </c:pt>
                <c:pt idx="1">
                  <c:v>2주차</c:v>
                </c:pt>
                <c:pt idx="2">
                  <c:v>3주차</c:v>
                </c:pt>
                <c:pt idx="3">
                  <c:v>4주차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300</c:v>
                </c:pt>
                <c:pt idx="1">
                  <c:v>200</c:v>
                </c:pt>
                <c:pt idx="2">
                  <c:v>200</c:v>
                </c:pt>
                <c:pt idx="3">
                  <c:v>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F3D-7C41-9F87-DE78083150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0729776"/>
        <c:axId val="353042608"/>
      </c:lineChart>
      <c:catAx>
        <c:axId val="260729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353042608"/>
        <c:crosses val="autoZero"/>
        <c:auto val="1"/>
        <c:lblAlgn val="ctr"/>
        <c:lblOffset val="100"/>
        <c:noMultiLvlLbl val="0"/>
      </c:catAx>
      <c:valAx>
        <c:axId val="353042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ore-KR"/>
          </a:p>
        </c:txPr>
        <c:crossAx val="260729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ore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3.jpg>
</file>

<file path=ppt/media/image5.png>
</file>

<file path=ppt/media/image6.svg>
</file>

<file path=ppt/media/image7.png>
</file>

<file path=ppt/media/image8.sv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E57536-5E52-4E62-AF11-C083D19A4EAD}" type="datetimeFigureOut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5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5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2A9CBE-8DD8-4FC2-86EE-26AA4D34EEE5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12989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2A9CBE-8DD8-4FC2-86EE-26AA4D34EEE5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03025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2A9CBE-8DD8-4FC2-86EE-26AA4D34EEE5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69335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422275" y="1241425"/>
            <a:ext cx="5953125" cy="3349625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2A9CBE-8DD8-4FC2-86EE-26AA4D34EEE5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05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2A9CBE-8DD8-4FC2-86EE-26AA4D34EEE5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904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2A9CBE-8DD8-4FC2-86EE-26AA4D34EEE5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7294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2A9CBE-8DD8-4FC2-86EE-26AA4D34EEE5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94357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2A9CBE-8DD8-4FC2-86EE-26AA4D34EEE5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4105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2A9CBE-8DD8-4FC2-86EE-26AA4D34EEE5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4077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2A9CBE-8DD8-4FC2-86EE-26AA4D34EEE5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7927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2A9CBE-8DD8-4FC2-86EE-26AA4D34EEE5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0177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47F2A-61CB-D142-BD61-54FC73CDF725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3405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005A-31D5-0944-9ED5-D2350CB460C5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00529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663F2-D5F0-634D-A8F9-2D0B3790E8FE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2564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D0C1F-0D08-9748-B2D3-301246C51D75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4400676-F4EA-4AAE-8428-221F85CFC467}"/>
              </a:ext>
            </a:extLst>
          </p:cNvPr>
          <p:cNvSpPr/>
          <p:nvPr userDrawn="1"/>
        </p:nvSpPr>
        <p:spPr>
          <a:xfrm flipV="1">
            <a:off x="0" y="-1"/>
            <a:ext cx="12192000" cy="124381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627F14CF-1641-44AC-B8BF-6FE601757A1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73215" y="200566"/>
            <a:ext cx="1228636" cy="25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7988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사람, 실내, 남자, 쥐고있는이(가) 표시된 사진&#10;&#10;자동 생성된 설명">
            <a:extLst>
              <a:ext uri="{FF2B5EF4-FFF2-40B4-BE49-F238E27FC236}">
                <a16:creationId xmlns:a16="http://schemas.microsoft.com/office/drawing/2014/main" id="{BFBB2201-6B13-4EE2-8D5E-509AC262B4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72308-2B0B-5D41-9625-D9BE2CC820BB}" type="datetime1">
              <a:rPr lang="ko-KR" altLang="en-US" smtClean="0"/>
              <a:t>2021. 3. 30.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pic>
        <p:nvPicPr>
          <p:cNvPr id="9" name="Picture 10">
            <a:extLst>
              <a:ext uri="{FF2B5EF4-FFF2-40B4-BE49-F238E27FC236}">
                <a16:creationId xmlns:a16="http://schemas.microsoft.com/office/drawing/2014/main" id="{D486E7F4-083D-45A5-A911-843DBF87775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0738" y="6433808"/>
            <a:ext cx="650524" cy="21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438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D0417-3772-A748-AC63-7F295D0A6273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6383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740FE-2022-D34C-A40C-EB425D34CAF6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2746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752EB-2D4C-3346-8635-EE91E3F8A4E9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7955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BE111-E214-7B4C-91A2-22C8AE4AB35E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3357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ACA8E-C750-3546-B3BF-3E9F9D27FF64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928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16492-AFD8-894E-814B-288DD0FC08AF}" type="datetime1">
              <a:rPr lang="ko-KR" altLang="en-US" smtClean="0"/>
              <a:t>2021. 3. 30.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352604" y="6356350"/>
            <a:ext cx="2743200" cy="365125"/>
          </a:xfrm>
        </p:spPr>
        <p:txBody>
          <a:bodyPr/>
          <a:lstStyle/>
          <a:p>
            <a:fld id="{0173A4EB-DBF6-DA49-B75E-7926398CBF6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ECF5DC3-ED98-2046-80B0-5088C2D68E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1396" y="109728"/>
            <a:ext cx="874408" cy="26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351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1F174-C389-4540-91C8-044F02189B15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0794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124D43-0F92-A840-8DC7-C17BBC6A3551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3000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BEE73-64DD-F747-A61F-99AFB8607B89}" type="datetime1">
              <a:rPr lang="ko-KR" altLang="en-US" smtClean="0"/>
              <a:t>2021. 3. 30.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4A0BE-1272-4D77-9177-6220C2C87A7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35315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690" r:id="rId12"/>
    <p:sldLayoutId id="214748370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chart" Target="../charts/chart2.xml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7B260000-159F-D547-BF59-C8EFA84F9520}"/>
              </a:ext>
            </a:extLst>
          </p:cNvPr>
          <p:cNvGrpSpPr/>
          <p:nvPr/>
        </p:nvGrpSpPr>
        <p:grpSpPr>
          <a:xfrm>
            <a:off x="-1490709" y="1452128"/>
            <a:ext cx="10385659" cy="2659116"/>
            <a:chOff x="-1490709" y="1697788"/>
            <a:chExt cx="10385659" cy="2659116"/>
          </a:xfrm>
        </p:grpSpPr>
        <p:sp>
          <p:nvSpPr>
            <p:cNvPr id="5" name="직사각형 32">
              <a:extLst>
                <a:ext uri="{FF2B5EF4-FFF2-40B4-BE49-F238E27FC236}">
                  <a16:creationId xmlns:a16="http://schemas.microsoft.com/office/drawing/2014/main" id="{CF5565CF-C2E2-4409-A01C-27DD6B2B112E}"/>
                </a:ext>
              </a:extLst>
            </p:cNvPr>
            <p:cNvSpPr/>
            <p:nvPr/>
          </p:nvSpPr>
          <p:spPr>
            <a:xfrm>
              <a:off x="1320152" y="2533328"/>
              <a:ext cx="7574798" cy="1823576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>
                <a:spcAft>
                  <a:spcPts val="450"/>
                </a:spcAft>
              </a:pPr>
              <a:r>
                <a:rPr kumimoji="1" lang="ko-KR" altLang="en-US" sz="36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매출 예측 </a:t>
              </a:r>
              <a:endParaRPr kumimoji="1" lang="en-US" altLang="ko-KR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  <a:p>
              <a:pPr>
                <a:spcAft>
                  <a:spcPts val="450"/>
                </a:spcAft>
              </a:pPr>
              <a:r>
                <a:rPr kumimoji="1" lang="en-US" altLang="ko-KR" sz="36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1</a:t>
              </a:r>
              <a:r>
                <a:rPr kumimoji="1" lang="ko-KR" altLang="en-US" sz="36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차 분석 결과 및 현황 공유</a:t>
              </a:r>
              <a:endParaRPr kumimoji="1" lang="en-US" altLang="ko-KR" sz="36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  <a:p>
              <a:pPr>
                <a:spcAft>
                  <a:spcPts val="450"/>
                </a:spcAft>
              </a:pPr>
              <a:endParaRPr kumimoji="1" lang="en-US" altLang="ko-KR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  <a:p>
              <a:pPr>
                <a:spcAft>
                  <a:spcPts val="450"/>
                </a:spcAft>
              </a:pPr>
              <a:r>
                <a:rPr kumimoji="1" lang="en-US" altLang="ko-KR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:</a:t>
              </a:r>
              <a:r>
                <a:rPr kumimoji="1" lang="ko-KR" altLang="en-US" sz="2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bg1">
                      <a:lumMod val="85000"/>
                    </a:schemeClr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 단순 매출 예측</a:t>
              </a:r>
              <a:endParaRPr kumimoji="1" lang="en-US" altLang="ko-KR" sz="2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A4BF0F2-35D3-4C0B-99C1-1F6FC5B73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0152" y="1697788"/>
              <a:ext cx="1490709" cy="445205"/>
            </a:xfrm>
            <a:prstGeom prst="rect">
              <a:avLst/>
            </a:prstGeom>
          </p:spPr>
        </p:pic>
        <p:cxnSp>
          <p:nvCxnSpPr>
            <p:cNvPr id="4" name="Straight Connector 9">
              <a:extLst>
                <a:ext uri="{FF2B5EF4-FFF2-40B4-BE49-F238E27FC236}">
                  <a16:creationId xmlns:a16="http://schemas.microsoft.com/office/drawing/2014/main" id="{258D0604-3B1F-D147-B3AE-0D043BA62476}"/>
                </a:ext>
              </a:extLst>
            </p:cNvPr>
            <p:cNvCxnSpPr>
              <a:cxnSpLocks/>
            </p:cNvCxnSpPr>
            <p:nvPr/>
          </p:nvCxnSpPr>
          <p:spPr>
            <a:xfrm>
              <a:off x="-1490709" y="2294183"/>
              <a:ext cx="4301570" cy="0"/>
            </a:xfrm>
            <a:prstGeom prst="line">
              <a:avLst/>
            </a:prstGeom>
            <a:ln w="31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F8CD3E0D-43A8-234F-BD16-CC76ED5C5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>
                <a:latin typeface="NanumSquare" panose="020B0600000101010101" pitchFamily="34" charset="-127"/>
                <a:ea typeface="NanumSquare" panose="020B0600000101010101" pitchFamily="34" charset="-127"/>
              </a:rPr>
              <a:t>1</a:t>
            </a:fld>
            <a:endParaRPr 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47451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C26477-117B-5541-AB40-D5619BB4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3A4EB-DBF6-DA49-B75E-7926398CBF61}" type="slidenum">
              <a:rPr lang="en-US" smtClean="0">
                <a:latin typeface="NanumSquare" panose="020B0600000101010101" pitchFamily="34" charset="-127"/>
                <a:ea typeface="NanumSquare" panose="020B0600000101010101" pitchFamily="34" charset="-127"/>
              </a:rPr>
              <a:pPr/>
              <a:t>10</a:t>
            </a:fld>
            <a:endParaRPr 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직사각형 32">
            <a:extLst>
              <a:ext uri="{FF2B5EF4-FFF2-40B4-BE49-F238E27FC236}">
                <a16:creationId xmlns:a16="http://schemas.microsoft.com/office/drawing/2014/main" id="{6484DC79-A323-AD4E-B992-5062B38B6AAB}"/>
              </a:ext>
            </a:extLst>
          </p:cNvPr>
          <p:cNvSpPr/>
          <p:nvPr/>
        </p:nvSpPr>
        <p:spPr>
          <a:xfrm>
            <a:off x="693703" y="584278"/>
            <a:ext cx="5139535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450"/>
              </a:spcAft>
            </a:pP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6.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현재 문제점 및 개선방향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86BCC4A8-8BE9-D144-9BC0-41898B0EE482}"/>
              </a:ext>
            </a:extLst>
          </p:cNvPr>
          <p:cNvCxnSpPr>
            <a:cxnSpLocks/>
          </p:cNvCxnSpPr>
          <p:nvPr/>
        </p:nvCxnSpPr>
        <p:spPr>
          <a:xfrm>
            <a:off x="655094" y="482851"/>
            <a:ext cx="0" cy="600164"/>
          </a:xfrm>
          <a:prstGeom prst="line">
            <a:avLst/>
          </a:prstGeom>
          <a:ln w="15875">
            <a:solidFill>
              <a:srgbClr val="019B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C706FF41-A932-7949-9E4E-2114F5377B36}"/>
              </a:ext>
            </a:extLst>
          </p:cNvPr>
          <p:cNvSpPr/>
          <p:nvPr/>
        </p:nvSpPr>
        <p:spPr>
          <a:xfrm>
            <a:off x="948426" y="1198692"/>
            <a:ext cx="19816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2) 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프로젝트 고도화</a:t>
            </a:r>
          </a:p>
        </p:txBody>
      </p:sp>
      <p:sp>
        <p:nvSpPr>
          <p:cNvPr id="169" name="직사각형 168">
            <a:extLst>
              <a:ext uri="{FF2B5EF4-FFF2-40B4-BE49-F238E27FC236}">
                <a16:creationId xmlns:a16="http://schemas.microsoft.com/office/drawing/2014/main" id="{F961277F-A66F-1143-B399-433E297575B5}"/>
              </a:ext>
            </a:extLst>
          </p:cNvPr>
          <p:cNvSpPr/>
          <p:nvPr/>
        </p:nvSpPr>
        <p:spPr>
          <a:xfrm>
            <a:off x="1279055" y="1596148"/>
            <a:ext cx="936717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(1)</a:t>
            </a:r>
            <a:r>
              <a:rPr kumimoji="1"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성능 개선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15A438E8-7691-E84C-B6F5-822BA4426589}"/>
              </a:ext>
            </a:extLst>
          </p:cNvPr>
          <p:cNvSpPr/>
          <p:nvPr/>
        </p:nvSpPr>
        <p:spPr>
          <a:xfrm>
            <a:off x="948426" y="2919587"/>
            <a:ext cx="12939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2) 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세부일정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267E5BB-0FE4-704B-A929-AF437F67758F}"/>
              </a:ext>
            </a:extLst>
          </p:cNvPr>
          <p:cNvSpPr/>
          <p:nvPr/>
        </p:nvSpPr>
        <p:spPr>
          <a:xfrm>
            <a:off x="6479312" y="6438736"/>
            <a:ext cx="31518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* 고도화 과정에서 일정이 변경될 수 있음</a:t>
            </a:r>
            <a:endParaRPr lang="ko-Kore-KR" altLang="en-US" sz="1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FBA8D6B-CB96-424C-BCAE-4F56C04D61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055" y="3286265"/>
            <a:ext cx="8352082" cy="309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665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C26477-117B-5541-AB40-D5619BB4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3A4EB-DBF6-DA49-B75E-7926398CBF61}" type="slidenum">
              <a:rPr lang="en-US" smtClean="0">
                <a:latin typeface="NanumSquare" panose="020B0600000101010101" pitchFamily="34" charset="-127"/>
                <a:ea typeface="NanumSquare" panose="020B0600000101010101" pitchFamily="34" charset="-127"/>
              </a:rPr>
              <a:pPr/>
              <a:t>11</a:t>
            </a:fld>
            <a:endParaRPr 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직사각형 32">
            <a:extLst>
              <a:ext uri="{FF2B5EF4-FFF2-40B4-BE49-F238E27FC236}">
                <a16:creationId xmlns:a16="http://schemas.microsoft.com/office/drawing/2014/main" id="{6484DC79-A323-AD4E-B992-5062B38B6AAB}"/>
              </a:ext>
            </a:extLst>
          </p:cNvPr>
          <p:cNvSpPr/>
          <p:nvPr/>
        </p:nvSpPr>
        <p:spPr>
          <a:xfrm>
            <a:off x="693703" y="584278"/>
            <a:ext cx="4026491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450"/>
              </a:spcAft>
            </a:pP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7.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I/O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정의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86BCC4A8-8BE9-D144-9BC0-41898B0EE482}"/>
              </a:ext>
            </a:extLst>
          </p:cNvPr>
          <p:cNvCxnSpPr>
            <a:cxnSpLocks/>
          </p:cNvCxnSpPr>
          <p:nvPr/>
        </p:nvCxnSpPr>
        <p:spPr>
          <a:xfrm>
            <a:off x="655094" y="482851"/>
            <a:ext cx="0" cy="600164"/>
          </a:xfrm>
          <a:prstGeom prst="line">
            <a:avLst/>
          </a:prstGeom>
          <a:ln w="15875">
            <a:solidFill>
              <a:srgbClr val="019B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C706FF41-A932-7949-9E4E-2114F5377B36}"/>
              </a:ext>
            </a:extLst>
          </p:cNvPr>
          <p:cNvSpPr/>
          <p:nvPr/>
        </p:nvSpPr>
        <p:spPr>
          <a:xfrm>
            <a:off x="948426" y="1093728"/>
            <a:ext cx="15359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1) Input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정의</a:t>
            </a:r>
            <a:endParaRPr kumimoji="1"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3014183B-AA35-3D47-A9A1-C8B998BA01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8435622"/>
              </p:ext>
            </p:extLst>
          </p:nvPr>
        </p:nvGraphicFramePr>
        <p:xfrm>
          <a:off x="1127759" y="1541623"/>
          <a:ext cx="9936483" cy="3374750"/>
        </p:xfrm>
        <a:graphic>
          <a:graphicData uri="http://schemas.openxmlformats.org/drawingml/2006/table">
            <a:tbl>
              <a:tblPr/>
              <a:tblGrid>
                <a:gridCol w="214051">
                  <a:extLst>
                    <a:ext uri="{9D8B030D-6E8A-4147-A177-3AD203B41FA5}">
                      <a16:colId xmlns:a16="http://schemas.microsoft.com/office/drawing/2014/main" val="1739905890"/>
                    </a:ext>
                  </a:extLst>
                </a:gridCol>
                <a:gridCol w="1212983">
                  <a:extLst>
                    <a:ext uri="{9D8B030D-6E8A-4147-A177-3AD203B41FA5}">
                      <a16:colId xmlns:a16="http://schemas.microsoft.com/office/drawing/2014/main" val="3040077043"/>
                    </a:ext>
                  </a:extLst>
                </a:gridCol>
                <a:gridCol w="1854883">
                  <a:extLst>
                    <a:ext uri="{9D8B030D-6E8A-4147-A177-3AD203B41FA5}">
                      <a16:colId xmlns:a16="http://schemas.microsoft.com/office/drawing/2014/main" val="441726972"/>
                    </a:ext>
                  </a:extLst>
                </a:gridCol>
                <a:gridCol w="978724">
                  <a:extLst>
                    <a:ext uri="{9D8B030D-6E8A-4147-A177-3AD203B41FA5}">
                      <a16:colId xmlns:a16="http://schemas.microsoft.com/office/drawing/2014/main" val="2772751487"/>
                    </a:ext>
                  </a:extLst>
                </a:gridCol>
                <a:gridCol w="3867624">
                  <a:extLst>
                    <a:ext uri="{9D8B030D-6E8A-4147-A177-3AD203B41FA5}">
                      <a16:colId xmlns:a16="http://schemas.microsoft.com/office/drawing/2014/main" val="3119642750"/>
                    </a:ext>
                  </a:extLst>
                </a:gridCol>
                <a:gridCol w="1808218">
                  <a:extLst>
                    <a:ext uri="{9D8B030D-6E8A-4147-A177-3AD203B41FA5}">
                      <a16:colId xmlns:a16="http://schemas.microsoft.com/office/drawing/2014/main" val="1015125939"/>
                    </a:ext>
                  </a:extLst>
                </a:gridCol>
              </a:tblGrid>
              <a:tr h="273008">
                <a:tc gridSpan="6">
                  <a:txBody>
                    <a:bodyPr/>
                    <a:lstStyle/>
                    <a:p>
                      <a:pPr algn="ctr" rtl="0" fontAlgn="ctr"/>
                      <a:r>
                        <a:rPr lang="en" sz="1100" b="1" dirty="0">
                          <a:solidFill>
                            <a:srgbClr val="E7E6E6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output</a:t>
                      </a:r>
                    </a:p>
                  </a:txBody>
                  <a:tcPr marL="97954" marR="97954" marT="48977" marB="489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2525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marL="97954" marR="97954" marT="48977" marB="48977" anchor="ctr"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2525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369803"/>
                  </a:ext>
                </a:extLst>
              </a:tr>
              <a:tr h="344638">
                <a:tc>
                  <a:txBody>
                    <a:bodyPr/>
                    <a:lstStyle/>
                    <a:p>
                      <a:pPr algn="ctr" rtl="0" fontAlgn="ctr"/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 err="1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변수명</a:t>
                      </a:r>
                      <a:r>
                        <a:rPr lang="en-US" altLang="ko-KR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(</a:t>
                      </a:r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국문</a:t>
                      </a:r>
                      <a:r>
                        <a:rPr lang="en-US" altLang="ko-KR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)</a:t>
                      </a: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 err="1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변수명</a:t>
                      </a:r>
                      <a:r>
                        <a:rPr lang="en-US" altLang="ko-KR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(</a:t>
                      </a:r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영문</a:t>
                      </a:r>
                      <a:r>
                        <a:rPr lang="en-US" altLang="ko-KR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)</a:t>
                      </a: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필드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설명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비고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2217167"/>
                  </a:ext>
                </a:extLst>
              </a:tr>
              <a:tr h="34463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1</a:t>
                      </a:r>
                      <a:endParaRPr lang="ko-KR" altLang="en-US" sz="110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일자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Date</a:t>
                      </a: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세션 시작 시간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ore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62116014"/>
                  </a:ext>
                </a:extLst>
              </a:tr>
              <a:tr h="34463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2</a:t>
                      </a:r>
                      <a:endParaRPr lang="ko-KR" altLang="en-US" sz="110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 err="1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스피어</a:t>
                      </a:r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</a:t>
                      </a:r>
                      <a:r>
                        <a:rPr lang="en-US" altLang="ko-KR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ID</a:t>
                      </a: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100" dirty="0" err="1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SphereId</a:t>
                      </a: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 err="1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스피어</a:t>
                      </a:r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</a:t>
                      </a:r>
                      <a:r>
                        <a:rPr lang="en-US" altLang="ko-KR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ID</a:t>
                      </a: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en-US" altLang="ko-KR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74813150"/>
                  </a:ext>
                </a:extLst>
              </a:tr>
              <a:tr h="34463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>
                          <a:solidFill>
                            <a:srgbClr val="000000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3</a:t>
                      </a:r>
                      <a:endParaRPr lang="ko-KR" altLang="en-US" sz="1100">
                        <a:solidFill>
                          <a:srgbClr val="000000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사용시간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Duration</a:t>
                      </a: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dirty="0">
                          <a:solidFill>
                            <a:srgbClr val="000000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세션 지속 시간</a:t>
                      </a:r>
                      <a:endParaRPr lang="en-US" altLang="ko-KR" sz="1100" dirty="0">
                        <a:solidFill>
                          <a:srgbClr val="000000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ore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2145944"/>
                  </a:ext>
                </a:extLst>
              </a:tr>
              <a:tr h="344638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4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이벤트 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Events</a:t>
                      </a: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이벤트 총 클릭 횟수 파악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ore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구체적</a:t>
                      </a:r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</a:t>
                      </a:r>
                      <a:r>
                        <a:rPr lang="ko-KR" altLang="en-US" sz="1100" dirty="0" err="1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이벤트명</a:t>
                      </a:r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활용 </a:t>
                      </a:r>
                      <a:r>
                        <a:rPr lang="en-US" altLang="ko-KR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X</a:t>
                      </a:r>
                      <a:endParaRPr lang="ko-Kore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03458649"/>
                  </a:ext>
                </a:extLst>
              </a:tr>
              <a:tr h="344638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5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총 구매 금액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" altLang="ko-Kore-KR" sz="11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params__</a:t>
                      </a:r>
                      <a:r>
                        <a:rPr lang="en" altLang="ko-Kore-KR" sz="1100" dirty="0" err="1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sapPriceFinal</a:t>
                      </a: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-US" altLang="ko-KR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events</a:t>
                      </a: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해당 세션 내 총 구매 금액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ore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13221"/>
                  </a:ext>
                </a:extLst>
              </a:tr>
              <a:tr h="344638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6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구매 건수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KR" sz="11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commerce_quantity</a:t>
                      </a:r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ore-KR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commerce</a:t>
                      </a:r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품목별 구매 건수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* 추후 사용 예정</a:t>
                      </a:r>
                      <a:endParaRPr lang="ko-Kore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1365246"/>
                  </a:ext>
                </a:extLst>
              </a:tr>
              <a:tr h="344638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7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구매 금액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" altLang="ko-Kore-KR" sz="11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commerce_price</a:t>
                      </a:r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" altLang="ko-Kore-KR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commerce</a:t>
                      </a:r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품목별 구매 금액</a:t>
                      </a:r>
                      <a:endParaRPr lang="ko-KR" altLang="en-US" sz="1100" b="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* 추후 사용 예정</a:t>
                      </a:r>
                      <a:endParaRPr lang="ko-Kore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4417324"/>
                  </a:ext>
                </a:extLst>
              </a:tr>
              <a:tr h="344638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8</a:t>
                      </a: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제품명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" altLang="ko-Kore-KR" sz="1100" dirty="0" err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commerce_product_name</a:t>
                      </a:r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n" altLang="ko-Kore-KR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commerce</a:t>
                      </a:r>
                      <a:endParaRPr lang="ko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구매한 제품 명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(</a:t>
                      </a:r>
                      <a:r>
                        <a:rPr lang="ko-KR" alt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카테고리 분류</a:t>
                      </a:r>
                      <a:r>
                        <a:rPr lang="en-US" altLang="ko-KR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)</a:t>
                      </a:r>
                      <a:r>
                        <a:rPr lang="ko-KR" alt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* 추후 사용 예정</a:t>
                      </a:r>
                      <a:endParaRPr lang="ko-Kore-KR" altLang="en-US" sz="11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448484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6097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C26477-117B-5541-AB40-D5619BB4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3A4EB-DBF6-DA49-B75E-7926398CBF61}" type="slidenum">
              <a:rPr lang="en-US" smtClean="0">
                <a:latin typeface="NanumSquare" panose="020B0600000101010101" pitchFamily="34" charset="-127"/>
                <a:ea typeface="NanumSquare" panose="020B0600000101010101" pitchFamily="34" charset="-127"/>
              </a:rPr>
              <a:pPr/>
              <a:t>12</a:t>
            </a:fld>
            <a:endParaRPr 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직사각형 32">
            <a:extLst>
              <a:ext uri="{FF2B5EF4-FFF2-40B4-BE49-F238E27FC236}">
                <a16:creationId xmlns:a16="http://schemas.microsoft.com/office/drawing/2014/main" id="{6484DC79-A323-AD4E-B992-5062B38B6AAB}"/>
              </a:ext>
            </a:extLst>
          </p:cNvPr>
          <p:cNvSpPr/>
          <p:nvPr/>
        </p:nvSpPr>
        <p:spPr>
          <a:xfrm>
            <a:off x="693703" y="584278"/>
            <a:ext cx="4026491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450"/>
              </a:spcAft>
            </a:pP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7.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I/O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정의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86BCC4A8-8BE9-D144-9BC0-41898B0EE482}"/>
              </a:ext>
            </a:extLst>
          </p:cNvPr>
          <p:cNvCxnSpPr>
            <a:cxnSpLocks/>
          </p:cNvCxnSpPr>
          <p:nvPr/>
        </p:nvCxnSpPr>
        <p:spPr>
          <a:xfrm>
            <a:off x="655094" y="482851"/>
            <a:ext cx="0" cy="600164"/>
          </a:xfrm>
          <a:prstGeom prst="line">
            <a:avLst/>
          </a:prstGeom>
          <a:ln w="15875">
            <a:solidFill>
              <a:srgbClr val="019B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C706FF41-A932-7949-9E4E-2114F5377B36}"/>
              </a:ext>
            </a:extLst>
          </p:cNvPr>
          <p:cNvSpPr/>
          <p:nvPr/>
        </p:nvSpPr>
        <p:spPr>
          <a:xfrm>
            <a:off x="948426" y="1115619"/>
            <a:ext cx="17011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2) output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정의</a:t>
            </a:r>
            <a:endParaRPr kumimoji="1"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315176D-93BB-FD47-A4A4-0A62B0A6BB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087185"/>
              </p:ext>
            </p:extLst>
          </p:nvPr>
        </p:nvGraphicFramePr>
        <p:xfrm>
          <a:off x="1127756" y="1541623"/>
          <a:ext cx="9936484" cy="3504286"/>
        </p:xfrm>
        <a:graphic>
          <a:graphicData uri="http://schemas.openxmlformats.org/drawingml/2006/table">
            <a:tbl>
              <a:tblPr/>
              <a:tblGrid>
                <a:gridCol w="697378">
                  <a:extLst>
                    <a:ext uri="{9D8B030D-6E8A-4147-A177-3AD203B41FA5}">
                      <a16:colId xmlns:a16="http://schemas.microsoft.com/office/drawing/2014/main" val="1739905890"/>
                    </a:ext>
                  </a:extLst>
                </a:gridCol>
                <a:gridCol w="1958229">
                  <a:extLst>
                    <a:ext uri="{9D8B030D-6E8A-4147-A177-3AD203B41FA5}">
                      <a16:colId xmlns:a16="http://schemas.microsoft.com/office/drawing/2014/main" val="3040077043"/>
                    </a:ext>
                  </a:extLst>
                </a:gridCol>
                <a:gridCol w="750090">
                  <a:extLst>
                    <a:ext uri="{9D8B030D-6E8A-4147-A177-3AD203B41FA5}">
                      <a16:colId xmlns:a16="http://schemas.microsoft.com/office/drawing/2014/main" val="2812150485"/>
                    </a:ext>
                  </a:extLst>
                </a:gridCol>
                <a:gridCol w="4735378">
                  <a:extLst>
                    <a:ext uri="{9D8B030D-6E8A-4147-A177-3AD203B41FA5}">
                      <a16:colId xmlns:a16="http://schemas.microsoft.com/office/drawing/2014/main" val="3119642750"/>
                    </a:ext>
                  </a:extLst>
                </a:gridCol>
                <a:gridCol w="1795409">
                  <a:extLst>
                    <a:ext uri="{9D8B030D-6E8A-4147-A177-3AD203B41FA5}">
                      <a16:colId xmlns:a16="http://schemas.microsoft.com/office/drawing/2014/main" val="1015125939"/>
                    </a:ext>
                  </a:extLst>
                </a:gridCol>
              </a:tblGrid>
              <a:tr h="259655">
                <a:tc gridSpan="5">
                  <a:txBody>
                    <a:bodyPr/>
                    <a:lstStyle/>
                    <a:p>
                      <a:pPr algn="ctr" rtl="0" fontAlgn="ctr"/>
                      <a:r>
                        <a:rPr lang="en" sz="1100" b="1">
                          <a:solidFill>
                            <a:srgbClr val="E7E6E6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output</a:t>
                      </a:r>
                    </a:p>
                  </a:txBody>
                  <a:tcPr marL="97954" marR="97954" marT="48977" marB="48977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2525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 marL="97954" marR="97954" marT="48977" marB="48977" anchor="ctr"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2525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369803"/>
                  </a:ext>
                </a:extLst>
              </a:tr>
              <a:tr h="327784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표현 </a:t>
                      </a:r>
                      <a:endParaRPr lang="en-US" altLang="ko-KR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  <a:p>
                      <a:pPr algn="ctr" rtl="0" fontAlgn="ctr"/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방식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err="1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변수명</a:t>
                      </a:r>
                      <a:r>
                        <a:rPr lang="en-US" altLang="ko-KR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(</a:t>
                      </a:r>
                      <a:r>
                        <a:rPr lang="ko-KR" altLang="en-US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가명</a:t>
                      </a:r>
                      <a:r>
                        <a:rPr lang="en-US" altLang="ko-KR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)</a:t>
                      </a:r>
                      <a:r>
                        <a:rPr lang="ko-KR" altLang="en-US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기간</a:t>
                      </a:r>
                      <a:endParaRPr lang="en-US" altLang="ko-KR" sz="110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설명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비고</a:t>
                      </a: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2217167"/>
                  </a:ext>
                </a:extLst>
              </a:tr>
              <a:tr h="327784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사용자</a:t>
                      </a:r>
                      <a:endParaRPr lang="en-US" altLang="ko-KR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  <a:p>
                      <a:pPr algn="ctr" rtl="0" fontAlgn="ctr"/>
                      <a:r>
                        <a:rPr lang="ko-KR" altLang="en-US" sz="1100" dirty="0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그룹</a:t>
                      </a:r>
                      <a:endParaRPr lang="en-US" altLang="ko-KR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97954" marR="97954" marT="48977" marB="48977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하이 그룹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kumimoji="0" lang="en" altLang="ko-Kore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T ~ T+6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해당 기간에 구매 확률이 매우 높은 고객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0777514"/>
                  </a:ext>
                </a:extLst>
              </a:tr>
              <a:tr h="316123">
                <a:tc vMerge="1">
                  <a:txBody>
                    <a:bodyPr/>
                    <a:lstStyle/>
                    <a:p>
                      <a:pPr algn="ctr" rtl="0" fontAlgn="ctr"/>
                      <a:endParaRPr lang="ko-KR" altLang="en-US" sz="1100" dirty="0">
                        <a:effectLst/>
                      </a:endParaRPr>
                    </a:p>
                  </a:txBody>
                  <a:tcPr marL="97954" marR="97954" marT="48977" marB="48977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 err="1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미디움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 그룹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kumimoji="0" lang="en" altLang="ko-Kore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T ~ T+6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해당 기간에 구매 확률이 중간인 고객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2181692"/>
                  </a:ext>
                </a:extLst>
              </a:tr>
              <a:tr h="316123">
                <a:tc vMerge="1">
                  <a:txBody>
                    <a:bodyPr/>
                    <a:lstStyle/>
                    <a:p>
                      <a:pPr algn="ctr" rtl="0" fontAlgn="ctr"/>
                      <a:endParaRPr lang="ko-KR" altLang="en-US" sz="1100" dirty="0">
                        <a:effectLst/>
                      </a:endParaRPr>
                    </a:p>
                  </a:txBody>
                  <a:tcPr marL="97954" marR="97954" marT="48977" marB="48977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로우 그룹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kumimoji="0" lang="en" altLang="ko-Kore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T ~ T+6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해당 기간에 구매 확률이 낮은 고객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ore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38694335"/>
                  </a:ext>
                </a:extLst>
              </a:tr>
              <a:tr h="316123">
                <a:tc rowSpan="6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dirty="0" err="1"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통계값</a:t>
                      </a:r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하이 그룹 인원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kumimoji="0" lang="en" altLang="ko-Kore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T ~ T+6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해당 기간에 구매 확률이 매우 높은 고객의 수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ore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62116014"/>
                  </a:ext>
                </a:extLst>
              </a:tr>
              <a:tr h="316123">
                <a:tc vMerge="1">
                  <a:txBody>
                    <a:bodyPr/>
                    <a:lstStyle/>
                    <a:p>
                      <a:pPr algn="ctr" rtl="0" fontAlgn="ctr"/>
                      <a:endParaRPr lang="ko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 err="1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미디움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 그룹 인원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kumimoji="0" lang="en" altLang="ko-Kore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T ~ T+6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해당 기간에 구매 확률이 중간인 고객의 수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dirty="0">
                          <a:solidFill>
                            <a:schemeClr val="bg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* 정확도 표현 방식 논의</a:t>
                      </a:r>
                      <a:endParaRPr lang="en-US" altLang="ko-KR" sz="1100" dirty="0">
                        <a:solidFill>
                          <a:schemeClr val="bg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74813150"/>
                  </a:ext>
                </a:extLst>
              </a:tr>
              <a:tr h="327784">
                <a:tc vMerge="1">
                  <a:txBody>
                    <a:bodyPr/>
                    <a:lstStyle/>
                    <a:p>
                      <a:pPr algn="ctr" rtl="0" fontAlgn="ctr"/>
                      <a:endParaRPr lang="ko-KR" altLang="en-US" sz="1100" dirty="0">
                        <a:solidFill>
                          <a:srgbClr val="000000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로우 그룹 인원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kumimoji="0" lang="en" altLang="ko-Kore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T ~ T+6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해당 기간에 구매 확률이 낮은 고객의 수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ore-KR" altLang="en-US" sz="110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42145944"/>
                  </a:ext>
                </a:extLst>
              </a:tr>
              <a:tr h="327784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하이 그룹 구매율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kumimoji="0" lang="en" altLang="ko-Kore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T ~ T+6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해당 기간에 구매 확률이 매우 높은 고객의 구매율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ore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74417324"/>
                  </a:ext>
                </a:extLst>
              </a:tr>
              <a:tr h="327784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 err="1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미디움</a:t>
                      </a: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 그룹 구매율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kumimoji="0" lang="en" altLang="ko-Kore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T ~ T+6</a:t>
                      </a:r>
                      <a:endParaRPr lang="ko-KR" altLang="en-US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해당 기간에 구매 확률이 중간인 고객의 구매율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ore-KR" altLang="en-US" sz="110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44848475"/>
                  </a:ext>
                </a:extLst>
              </a:tr>
              <a:tr h="327784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ko-KR" altLang="en-US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로우 그룹 구매율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kumimoji="0" lang="en" altLang="ko-Kore-KR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T ~ T+6</a:t>
                      </a:r>
                      <a:endParaRPr lang="en-US" altLang="ko-KR" sz="1100" kern="1200" dirty="0">
                        <a:solidFill>
                          <a:schemeClr val="tx1"/>
                        </a:solidFill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1200" dirty="0">
                          <a:solidFill>
                            <a:schemeClr val="tx1"/>
                          </a:solidFill>
                          <a:effectLst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해당 기간에 구매 확률이 낮은 고객의 구매율</a:t>
                      </a:r>
                    </a:p>
                  </a:txBody>
                  <a:tcPr marL="28575" marR="28575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 fontAlgn="ctr"/>
                      <a:endParaRPr lang="ko-Kore-KR" altLang="en-US" sz="1100" dirty="0">
                        <a:effectLst/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marL="16743" marR="16743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70421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6350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32">
            <a:extLst>
              <a:ext uri="{FF2B5EF4-FFF2-40B4-BE49-F238E27FC236}">
                <a16:creationId xmlns:a16="http://schemas.microsoft.com/office/drawing/2014/main" id="{0569C6C8-2CF1-364A-A471-BD032793FBF0}"/>
              </a:ext>
            </a:extLst>
          </p:cNvPr>
          <p:cNvSpPr/>
          <p:nvPr/>
        </p:nvSpPr>
        <p:spPr>
          <a:xfrm>
            <a:off x="418690" y="759037"/>
            <a:ext cx="4026491" cy="83099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450"/>
              </a:spcAft>
            </a:pPr>
            <a:r>
              <a:rPr kumimoji="1" lang="en-US" altLang="ko-KR" sz="5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Contents</a:t>
            </a:r>
          </a:p>
        </p:txBody>
      </p:sp>
      <p:sp>
        <p:nvSpPr>
          <p:cNvPr id="13" name="직사각형 32">
            <a:extLst>
              <a:ext uri="{FF2B5EF4-FFF2-40B4-BE49-F238E27FC236}">
                <a16:creationId xmlns:a16="http://schemas.microsoft.com/office/drawing/2014/main" id="{E257C8C8-8866-7443-8625-2729938FF4B4}"/>
              </a:ext>
            </a:extLst>
          </p:cNvPr>
          <p:cNvSpPr/>
          <p:nvPr/>
        </p:nvSpPr>
        <p:spPr>
          <a:xfrm>
            <a:off x="3973067" y="1683737"/>
            <a:ext cx="6083301" cy="484690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spcAft>
                <a:spcPts val="450"/>
              </a:spcAft>
            </a:pP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1. 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문제 정의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  <a:spcAft>
                <a:spcPts val="450"/>
              </a:spcAft>
            </a:pP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2. 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분석 개요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  <a:spcAft>
                <a:spcPts val="450"/>
              </a:spcAft>
            </a:pP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검증 결과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  <a:spcAft>
                <a:spcPts val="450"/>
              </a:spcAft>
            </a:pP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4. 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구성 화면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kumimoji="1" lang="ko-KR" altLang="en-US" sz="28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가안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  <a:spcAft>
                <a:spcPts val="450"/>
              </a:spcAft>
            </a:pP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5. 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사용자 사용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Process</a:t>
            </a:r>
          </a:p>
          <a:p>
            <a:pPr>
              <a:lnSpc>
                <a:spcPct val="150000"/>
              </a:lnSpc>
              <a:spcAft>
                <a:spcPts val="450"/>
              </a:spcAft>
            </a:pP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6.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현재 문제점 및 개선방향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ct val="150000"/>
              </a:lnSpc>
              <a:spcAft>
                <a:spcPts val="450"/>
              </a:spcAft>
            </a:pP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7. I/O 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정의</a:t>
            </a:r>
          </a:p>
        </p:txBody>
      </p:sp>
      <p:cxnSp>
        <p:nvCxnSpPr>
          <p:cNvPr id="20" name="직선 연결선[R] 19">
            <a:extLst>
              <a:ext uri="{FF2B5EF4-FFF2-40B4-BE49-F238E27FC236}">
                <a16:creationId xmlns:a16="http://schemas.microsoft.com/office/drawing/2014/main" id="{09882605-A40A-DA43-995F-85DDF83963F7}"/>
              </a:ext>
            </a:extLst>
          </p:cNvPr>
          <p:cNvCxnSpPr>
            <a:cxnSpLocks/>
          </p:cNvCxnSpPr>
          <p:nvPr/>
        </p:nvCxnSpPr>
        <p:spPr>
          <a:xfrm>
            <a:off x="3742944" y="1683737"/>
            <a:ext cx="0" cy="5174263"/>
          </a:xfrm>
          <a:prstGeom prst="line">
            <a:avLst/>
          </a:prstGeom>
          <a:ln w="15875">
            <a:solidFill>
              <a:srgbClr val="019B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E393A231-B4B1-FB47-B704-19220D7B6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3A4EB-DBF6-DA49-B75E-7926398CBF61}" type="slidenum">
              <a:rPr lang="en-US" smtClean="0">
                <a:latin typeface="NanumSquare" panose="020B0600000101010101" pitchFamily="34" charset="-127"/>
                <a:ea typeface="NanumSquare" panose="020B0600000101010101" pitchFamily="34" charset="-127"/>
              </a:rPr>
              <a:pPr/>
              <a:t>2</a:t>
            </a:fld>
            <a:endParaRPr 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9298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C26477-117B-5541-AB40-D5619BB4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3A4EB-DBF6-DA49-B75E-7926398CBF61}" type="slidenum">
              <a:rPr 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pPr/>
              <a:t>3</a:t>
            </a:fld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직사각형 32">
            <a:extLst>
              <a:ext uri="{FF2B5EF4-FFF2-40B4-BE49-F238E27FC236}">
                <a16:creationId xmlns:a16="http://schemas.microsoft.com/office/drawing/2014/main" id="{6484DC79-A323-AD4E-B992-5062B38B6AAB}"/>
              </a:ext>
            </a:extLst>
          </p:cNvPr>
          <p:cNvSpPr/>
          <p:nvPr/>
        </p:nvSpPr>
        <p:spPr>
          <a:xfrm>
            <a:off x="693703" y="584278"/>
            <a:ext cx="4026491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450"/>
              </a:spcAft>
            </a:pP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문제 정의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86BCC4A8-8BE9-D144-9BC0-41898B0EE482}"/>
              </a:ext>
            </a:extLst>
          </p:cNvPr>
          <p:cNvCxnSpPr>
            <a:cxnSpLocks/>
          </p:cNvCxnSpPr>
          <p:nvPr/>
        </p:nvCxnSpPr>
        <p:spPr>
          <a:xfrm>
            <a:off x="655094" y="482851"/>
            <a:ext cx="0" cy="600164"/>
          </a:xfrm>
          <a:prstGeom prst="line">
            <a:avLst/>
          </a:prstGeom>
          <a:ln w="15875">
            <a:solidFill>
              <a:srgbClr val="019B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32">
            <a:extLst>
              <a:ext uri="{FF2B5EF4-FFF2-40B4-BE49-F238E27FC236}">
                <a16:creationId xmlns:a16="http://schemas.microsoft.com/office/drawing/2014/main" id="{5869C88D-8A4C-BC48-8AF5-CBA7319EE978}"/>
              </a:ext>
            </a:extLst>
          </p:cNvPr>
          <p:cNvSpPr txBox="1"/>
          <p:nvPr/>
        </p:nvSpPr>
        <p:spPr>
          <a:xfrm>
            <a:off x="881490" y="1130955"/>
            <a:ext cx="342034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218236">
              <a:lnSpc>
                <a:spcPct val="100000"/>
              </a:lnSpc>
            </a:pPr>
            <a:r>
              <a:rPr kumimoji="1" lang="en-US" altLang="ko-KR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1)</a:t>
            </a:r>
            <a:r>
              <a:rPr kumimoji="1"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프로젝트 목적</a:t>
            </a:r>
            <a:endParaRPr kumimoji="1" lang="en-US" altLang="zh-CN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7662272-D971-074F-8A9A-EC49EE25ED0A}"/>
              </a:ext>
            </a:extLst>
          </p:cNvPr>
          <p:cNvSpPr/>
          <p:nvPr/>
        </p:nvSpPr>
        <p:spPr>
          <a:xfrm>
            <a:off x="1279055" y="1500287"/>
            <a:ext cx="89237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 </a:t>
            </a:r>
            <a:r>
              <a:rPr kumimoji="1"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다음주 매출액의 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증감 및 증감 원인을</a:t>
            </a:r>
            <a:r>
              <a:rPr kumimoji="1"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사전에 파악하여</a:t>
            </a:r>
            <a:r>
              <a:rPr kumimoji="1"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리스크를 관리</a:t>
            </a:r>
            <a:r>
              <a:rPr kumimoji="1"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하고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KPI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모니터링</a:t>
            </a:r>
            <a:r>
              <a:rPr kumimoji="1"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  <a:endParaRPr kumimoji="1" lang="ko-KR" altLang="en-US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2" name="TextBox 32">
            <a:extLst>
              <a:ext uri="{FF2B5EF4-FFF2-40B4-BE49-F238E27FC236}">
                <a16:creationId xmlns:a16="http://schemas.microsoft.com/office/drawing/2014/main" id="{049786DA-19F9-1446-8F93-F2EA48A7B5D0}"/>
              </a:ext>
            </a:extLst>
          </p:cNvPr>
          <p:cNvSpPr txBox="1"/>
          <p:nvPr/>
        </p:nvSpPr>
        <p:spPr>
          <a:xfrm>
            <a:off x="881490" y="2273608"/>
            <a:ext cx="342034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218236"/>
            <a:r>
              <a:rPr kumimoji="1" lang="en-US" altLang="ko-KR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2)</a:t>
            </a:r>
            <a:r>
              <a:rPr kumimoji="1"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프로젝트 기능</a:t>
            </a:r>
            <a:endParaRPr kumimoji="1" lang="en-US" altLang="zh-CN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A9C458B-DE3B-5844-9A13-BAC2ED0EAFA1}"/>
              </a:ext>
            </a:extLst>
          </p:cNvPr>
          <p:cNvSpPr/>
          <p:nvPr/>
        </p:nvSpPr>
        <p:spPr>
          <a:xfrm>
            <a:off x="1279055" y="2642940"/>
            <a:ext cx="728830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1) </a:t>
            </a:r>
            <a:r>
              <a:rPr kumimoji="1"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차주 예상 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매출액</a:t>
            </a:r>
            <a:r>
              <a:rPr kumimoji="1"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과 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오차 범위</a:t>
            </a:r>
            <a:r>
              <a:rPr kumimoji="1"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를 제공</a:t>
            </a:r>
            <a:r>
              <a:rPr kumimoji="1"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</a:p>
          <a:p>
            <a:r>
              <a:rPr kumimoji="1"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2) </a:t>
            </a:r>
            <a:r>
              <a:rPr kumimoji="1"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차주 예상 매출액의 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증감에 기여한 요인</a:t>
            </a:r>
            <a:r>
              <a:rPr kumimoji="1"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들을 제공</a:t>
            </a:r>
            <a:endParaRPr kumimoji="1" lang="en-US" altLang="ko-KR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-US" altLang="ko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3) </a:t>
            </a:r>
            <a:r>
              <a:rPr kumimoji="1" lang="ko-KR" altLang="en-US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차주 예상 구매 사용자 그룹을 제공</a:t>
            </a:r>
          </a:p>
        </p:txBody>
      </p:sp>
      <p:sp>
        <p:nvSpPr>
          <p:cNvPr id="14" name="TextBox 32">
            <a:extLst>
              <a:ext uri="{FF2B5EF4-FFF2-40B4-BE49-F238E27FC236}">
                <a16:creationId xmlns:a16="http://schemas.microsoft.com/office/drawing/2014/main" id="{411251D2-F3B3-DB4F-BA99-43A550D08ADB}"/>
              </a:ext>
            </a:extLst>
          </p:cNvPr>
          <p:cNvSpPr txBox="1"/>
          <p:nvPr/>
        </p:nvSpPr>
        <p:spPr>
          <a:xfrm>
            <a:off x="881490" y="3771116"/>
            <a:ext cx="3420341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indent="218236"/>
            <a:r>
              <a:rPr kumimoji="1" lang="en-US" altLang="ko-KR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3)</a:t>
            </a:r>
            <a:r>
              <a:rPr kumimoji="1" lang="ko-KR" altLang="en-US" sz="2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sz="2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차별점</a:t>
            </a:r>
            <a:endParaRPr kumimoji="1" lang="en-US" altLang="zh-CN" sz="2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graphicFrame>
        <p:nvGraphicFramePr>
          <p:cNvPr id="17" name="표 2">
            <a:extLst>
              <a:ext uri="{FF2B5EF4-FFF2-40B4-BE49-F238E27FC236}">
                <a16:creationId xmlns:a16="http://schemas.microsoft.com/office/drawing/2014/main" id="{328172B1-249A-6D4E-8848-3E8CB95B4A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472650"/>
              </p:ext>
            </p:extLst>
          </p:nvPr>
        </p:nvGraphicFramePr>
        <p:xfrm>
          <a:off x="1559792" y="4310246"/>
          <a:ext cx="8642987" cy="206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4589">
                  <a:extLst>
                    <a:ext uri="{9D8B030D-6E8A-4147-A177-3AD203B41FA5}">
                      <a16:colId xmlns:a16="http://schemas.microsoft.com/office/drawing/2014/main" val="2872520636"/>
                    </a:ext>
                  </a:extLst>
                </a:gridCol>
                <a:gridCol w="1326454">
                  <a:extLst>
                    <a:ext uri="{9D8B030D-6E8A-4147-A177-3AD203B41FA5}">
                      <a16:colId xmlns:a16="http://schemas.microsoft.com/office/drawing/2014/main" val="2286703291"/>
                    </a:ext>
                  </a:extLst>
                </a:gridCol>
                <a:gridCol w="2935765">
                  <a:extLst>
                    <a:ext uri="{9D8B030D-6E8A-4147-A177-3AD203B41FA5}">
                      <a16:colId xmlns:a16="http://schemas.microsoft.com/office/drawing/2014/main" val="4002014789"/>
                    </a:ext>
                  </a:extLst>
                </a:gridCol>
                <a:gridCol w="3116179">
                  <a:extLst>
                    <a:ext uri="{9D8B030D-6E8A-4147-A177-3AD203B41FA5}">
                      <a16:colId xmlns:a16="http://schemas.microsoft.com/office/drawing/2014/main" val="10384341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ko-Kore-KR" altLang="en-US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항목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Sphere Analytics</a:t>
                      </a:r>
                      <a:endParaRPr lang="ko-Kore-KR" altLang="en-US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매출 예측 프로젝트</a:t>
                      </a:r>
                      <a:endParaRPr lang="en-US" altLang="ko-KR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3582653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해결</a:t>
                      </a:r>
                      <a:r>
                        <a:rPr lang="ko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 </a:t>
                      </a:r>
                      <a:r>
                        <a:rPr lang="ko-Kore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방식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ko-Kore-KR" alt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사후 조치</a:t>
                      </a:r>
                      <a:endParaRPr lang="ko-Kore-KR" altLang="en-US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사전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 방지</a:t>
                      </a:r>
                      <a:endParaRPr lang="ko-Kore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528845"/>
                  </a:ext>
                </a:extLst>
              </a:tr>
              <a:tr h="370840">
                <a:tc rowSpan="3">
                  <a:txBody>
                    <a:bodyPr/>
                    <a:lstStyle/>
                    <a:p>
                      <a:pPr algn="ctr"/>
                      <a:r>
                        <a:rPr lang="ko-Kore-KR" alt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매출액</a:t>
                      </a:r>
                      <a:endParaRPr lang="ko-Kore-KR" altLang="en-US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과거 매출 추이</a:t>
                      </a:r>
                      <a:endParaRPr lang="ko-Kore-KR" altLang="en-US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미래 매출액</a:t>
                      </a:r>
                      <a:endParaRPr lang="ko-Kore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612869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ko-Kore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사용자</a:t>
                      </a:r>
                      <a:r>
                        <a:rPr lang="ko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 </a:t>
                      </a:r>
                      <a:endParaRPr lang="en-US" altLang="ko-KR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  <a:p>
                      <a:pPr algn="ctr"/>
                      <a:r>
                        <a:rPr lang="ko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통계</a:t>
                      </a:r>
                      <a:endParaRPr lang="ko-Kore-KR" altLang="en-US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과거 행동 통계</a:t>
                      </a:r>
                      <a:endParaRPr lang="ko-Kore-KR" altLang="en-US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과거</a:t>
                      </a:r>
                      <a:r>
                        <a:rPr lang="ko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 행동</a:t>
                      </a:r>
                      <a:r>
                        <a:rPr lang="en-US" altLang="ko-KR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-</a:t>
                      </a:r>
                      <a:r>
                        <a:rPr lang="ko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매출액 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인과관계</a:t>
                      </a:r>
                      <a:endParaRPr lang="ko-Kore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214958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ko-Kore-KR" altLang="en-US" sz="16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사용자</a:t>
                      </a:r>
                      <a:r>
                        <a:rPr lang="ko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 그룹</a:t>
                      </a:r>
                      <a:endParaRPr lang="ko-Kore-KR" altLang="en-US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과거</a:t>
                      </a:r>
                      <a:r>
                        <a:rPr lang="ko-KR" altLang="en-US" sz="1600" b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 구매 고객</a:t>
                      </a:r>
                      <a:endParaRPr lang="ko-Kore-KR" altLang="en-US" sz="16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미래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IBM Plex Sans KR" panose="020B0503050203000203" pitchFamily="34" charset="-127"/>
                          <a:ea typeface="IBM Plex Sans KR" panose="020B0503050203000203" pitchFamily="34" charset="-127"/>
                        </a:rPr>
                        <a:t> 구매 고객</a:t>
                      </a:r>
                      <a:endParaRPr lang="ko-Kore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IBM Plex Sans KR" panose="020B0503050203000203" pitchFamily="34" charset="-127"/>
                        <a:ea typeface="IBM Plex Sans KR" panose="020B0503050203000203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6858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053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C26477-117B-5541-AB40-D5619BB4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3A4EB-DBF6-DA49-B75E-7926398CBF61}" type="slidenum">
              <a:rPr lang="en-US" smtClean="0">
                <a:latin typeface="NanumSquare" panose="020B0600000101010101" pitchFamily="34" charset="-127"/>
                <a:ea typeface="NanumSquare" panose="020B0600000101010101" pitchFamily="34" charset="-127"/>
              </a:rPr>
              <a:pPr/>
              <a:t>4</a:t>
            </a:fld>
            <a:endParaRPr 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직사각형 32">
            <a:extLst>
              <a:ext uri="{FF2B5EF4-FFF2-40B4-BE49-F238E27FC236}">
                <a16:creationId xmlns:a16="http://schemas.microsoft.com/office/drawing/2014/main" id="{6484DC79-A323-AD4E-B992-5062B38B6AAB}"/>
              </a:ext>
            </a:extLst>
          </p:cNvPr>
          <p:cNvSpPr/>
          <p:nvPr/>
        </p:nvSpPr>
        <p:spPr>
          <a:xfrm>
            <a:off x="693703" y="584278"/>
            <a:ext cx="4026491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450"/>
              </a:spcAft>
            </a:pP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분석 개요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86BCC4A8-8BE9-D144-9BC0-41898B0EE482}"/>
              </a:ext>
            </a:extLst>
          </p:cNvPr>
          <p:cNvCxnSpPr>
            <a:cxnSpLocks/>
          </p:cNvCxnSpPr>
          <p:nvPr/>
        </p:nvCxnSpPr>
        <p:spPr>
          <a:xfrm>
            <a:off x="655094" y="482851"/>
            <a:ext cx="0" cy="600164"/>
          </a:xfrm>
          <a:prstGeom prst="line">
            <a:avLst/>
          </a:prstGeom>
          <a:ln w="15875">
            <a:solidFill>
              <a:srgbClr val="019B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모서리가 둥근 직사각형 14">
            <a:extLst>
              <a:ext uri="{FF2B5EF4-FFF2-40B4-BE49-F238E27FC236}">
                <a16:creationId xmlns:a16="http://schemas.microsoft.com/office/drawing/2014/main" id="{9AC6BB6D-FF87-5747-8A17-2EE444CC1B8B}"/>
              </a:ext>
            </a:extLst>
          </p:cNvPr>
          <p:cNvSpPr/>
          <p:nvPr/>
        </p:nvSpPr>
        <p:spPr>
          <a:xfrm>
            <a:off x="2047117" y="4634387"/>
            <a:ext cx="7153441" cy="1877271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87E9BF3-2E30-4C44-869E-5D6629442107}"/>
              </a:ext>
            </a:extLst>
          </p:cNvPr>
          <p:cNvSpPr/>
          <p:nvPr/>
        </p:nvSpPr>
        <p:spPr>
          <a:xfrm>
            <a:off x="2047117" y="3529824"/>
            <a:ext cx="27494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– 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최소 데이터 축적 필요 기간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42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–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예측 결과 업데이트 주기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43BB365-27EC-3145-B915-E60C64871EB9}"/>
              </a:ext>
            </a:extLst>
          </p:cNvPr>
          <p:cNvSpPr/>
          <p:nvPr/>
        </p:nvSpPr>
        <p:spPr>
          <a:xfrm>
            <a:off x="948426" y="1198692"/>
            <a:ext cx="52666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1)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사용 데이터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 </a:t>
            </a:r>
            <a:r>
              <a:rPr kumimoji="1" lang="ko-KR" altLang="en-US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롯데잇츠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&amp; 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코카콜라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/ android</a:t>
            </a: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C79E269D-4875-3844-9553-A11B9B8EF3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1692804"/>
              </p:ext>
            </p:extLst>
          </p:nvPr>
        </p:nvGraphicFramePr>
        <p:xfrm>
          <a:off x="2894017" y="4649398"/>
          <a:ext cx="1634952" cy="1806903"/>
        </p:xfrm>
        <a:graphic>
          <a:graphicData uri="http://schemas.openxmlformats.org/drawingml/2006/table">
            <a:tbl>
              <a:tblPr/>
              <a:tblGrid>
                <a:gridCol w="1634952">
                  <a:extLst>
                    <a:ext uri="{9D8B030D-6E8A-4147-A177-3AD203B41FA5}">
                      <a16:colId xmlns:a16="http://schemas.microsoft.com/office/drawing/2014/main" val="728034646"/>
                    </a:ext>
                  </a:extLst>
                </a:gridCol>
              </a:tblGrid>
              <a:tr h="258129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지난 </a:t>
                      </a:r>
                      <a:r>
                        <a:rPr lang="en-US" altLang="ko-KR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7</a:t>
                      </a:r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일 접속 빈도</a:t>
                      </a:r>
                    </a:p>
                  </a:txBody>
                  <a:tcPr marL="15537" marR="1553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18944412"/>
                  </a:ext>
                </a:extLst>
              </a:tr>
              <a:tr h="25812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지난 </a:t>
                      </a:r>
                      <a:r>
                        <a:rPr lang="en-US" altLang="ko-KR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4</a:t>
                      </a:r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주 접속 빈도</a:t>
                      </a:r>
                    </a:p>
                  </a:txBody>
                  <a:tcPr marL="15537" marR="1553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71244891"/>
                  </a:ext>
                </a:extLst>
              </a:tr>
              <a:tr h="25812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지난 </a:t>
                      </a:r>
                      <a:r>
                        <a:rPr lang="en-US" altLang="ko-KR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7</a:t>
                      </a:r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일</a:t>
                      </a:r>
                      <a:r>
                        <a:rPr lang="en-US" altLang="ko-KR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 </a:t>
                      </a:r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구매 빈도</a:t>
                      </a:r>
                    </a:p>
                  </a:txBody>
                  <a:tcPr marL="15537" marR="1553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2577270"/>
                  </a:ext>
                </a:extLst>
              </a:tr>
              <a:tr h="25812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지난 </a:t>
                      </a:r>
                      <a:r>
                        <a:rPr lang="en-US" altLang="ko-KR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4</a:t>
                      </a:r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주 구매 빈도</a:t>
                      </a:r>
                    </a:p>
                  </a:txBody>
                  <a:tcPr marL="15537" marR="1553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5318217"/>
                  </a:ext>
                </a:extLst>
              </a:tr>
              <a:tr h="25812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지난 </a:t>
                      </a:r>
                      <a:r>
                        <a:rPr lang="en-US" altLang="ko-KR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4</a:t>
                      </a:r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주 개별 이벤트 클릭</a:t>
                      </a:r>
                    </a:p>
                  </a:txBody>
                  <a:tcPr marL="15537" marR="1553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0232696"/>
                  </a:ext>
                </a:extLst>
              </a:tr>
              <a:tr h="258129">
                <a:tc>
                  <a:txBody>
                    <a:bodyPr/>
                    <a:lstStyle/>
                    <a:p>
                      <a:pPr algn="l" rtl="0" fontAlgn="ctr"/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지난 </a:t>
                      </a:r>
                      <a:r>
                        <a:rPr lang="en-US" altLang="ko-KR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4</a:t>
                      </a:r>
                      <a:r>
                        <a:rPr lang="ko-KR" altLang="en-US" sz="1000" kern="1200" dirty="0">
                          <a:solidFill>
                            <a:srgbClr val="0070C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주 접속 시간</a:t>
                      </a:r>
                    </a:p>
                  </a:txBody>
                  <a:tcPr marL="15537" marR="1553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74433404"/>
                  </a:ext>
                </a:extLst>
              </a:tr>
              <a:tr h="258129">
                <a:tc>
                  <a:txBody>
                    <a:bodyPr/>
                    <a:lstStyle/>
                    <a:p>
                      <a:pPr algn="l" rtl="0" fontAlgn="ctr"/>
                      <a:endParaRPr lang="ko-KR" altLang="en-US" sz="1000" kern="1200" dirty="0">
                        <a:solidFill>
                          <a:srgbClr val="0070C0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15537" marR="1553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05802080"/>
                  </a:ext>
                </a:extLst>
              </a:tr>
            </a:tbl>
          </a:graphicData>
        </a:graphic>
      </p:graphicFrame>
      <p:graphicFrame>
        <p:nvGraphicFramePr>
          <p:cNvPr id="21" name="표 20">
            <a:extLst>
              <a:ext uri="{FF2B5EF4-FFF2-40B4-BE49-F238E27FC236}">
                <a16:creationId xmlns:a16="http://schemas.microsoft.com/office/drawing/2014/main" id="{0D03CE56-31B6-EC48-8794-880DD7718A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0724826"/>
              </p:ext>
            </p:extLst>
          </p:nvPr>
        </p:nvGraphicFramePr>
        <p:xfrm>
          <a:off x="6816859" y="5398655"/>
          <a:ext cx="1533212" cy="318429"/>
        </p:xfrm>
        <a:graphic>
          <a:graphicData uri="http://schemas.openxmlformats.org/drawingml/2006/table">
            <a:tbl>
              <a:tblPr/>
              <a:tblGrid>
                <a:gridCol w="1533212">
                  <a:extLst>
                    <a:ext uri="{9D8B030D-6E8A-4147-A177-3AD203B41FA5}">
                      <a16:colId xmlns:a16="http://schemas.microsoft.com/office/drawing/2014/main" val="860479423"/>
                    </a:ext>
                  </a:extLst>
                </a:gridCol>
              </a:tblGrid>
              <a:tr h="318429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kern="1200" dirty="0">
                          <a:solidFill>
                            <a:schemeClr val="accent2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향후 </a:t>
                      </a:r>
                      <a:r>
                        <a:rPr lang="en-US" altLang="ko-KR" sz="1000" kern="1200" dirty="0">
                          <a:solidFill>
                            <a:schemeClr val="accent2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7</a:t>
                      </a:r>
                      <a:r>
                        <a:rPr lang="ko-KR" altLang="en-US" sz="1000" kern="1200" dirty="0">
                          <a:solidFill>
                            <a:schemeClr val="accent2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일 예상 구매 고객</a:t>
                      </a:r>
                      <a:endParaRPr lang="en" sz="1000" kern="1200" dirty="0">
                        <a:solidFill>
                          <a:schemeClr val="accent2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marL="26516" marR="26516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5213752"/>
                  </a:ext>
                </a:extLst>
              </a:tr>
            </a:tbl>
          </a:graphicData>
        </a:graphic>
      </p:graphicFrame>
      <p:sp>
        <p:nvSpPr>
          <p:cNvPr id="22" name="직사각형 21">
            <a:extLst>
              <a:ext uri="{FF2B5EF4-FFF2-40B4-BE49-F238E27FC236}">
                <a16:creationId xmlns:a16="http://schemas.microsoft.com/office/drawing/2014/main" id="{61EED15E-A332-8549-88D0-B265CF6705BD}"/>
              </a:ext>
            </a:extLst>
          </p:cNvPr>
          <p:cNvSpPr/>
          <p:nvPr/>
        </p:nvSpPr>
        <p:spPr>
          <a:xfrm>
            <a:off x="948426" y="1634764"/>
            <a:ext cx="66757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2)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사용 기간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 20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년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08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월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01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~ 21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년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01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월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31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</a:t>
            </a:r>
            <a:endParaRPr kumimoji="1" lang="ko-Kore-KR" altLang="en-US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D220800-F2E8-F948-B52A-0050A9577E74}"/>
              </a:ext>
            </a:extLst>
          </p:cNvPr>
          <p:cNvSpPr/>
          <p:nvPr/>
        </p:nvSpPr>
        <p:spPr>
          <a:xfrm>
            <a:off x="948426" y="2070836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3)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 학습 및 예측 기간</a:t>
            </a:r>
            <a:endParaRPr kumimoji="1" lang="ko-Kore-KR" altLang="en-US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F8D1B1B-A6D5-514D-B1B9-C6846EC415D0}"/>
              </a:ext>
            </a:extLst>
          </p:cNvPr>
          <p:cNvSpPr/>
          <p:nvPr/>
        </p:nvSpPr>
        <p:spPr>
          <a:xfrm>
            <a:off x="948426" y="4174605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4)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학습 변수 및 예측 변수</a:t>
            </a:r>
            <a:endParaRPr kumimoji="1" lang="ko-Kore-KR" altLang="en-US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5" name="오른쪽 중괄호[R] 24">
            <a:extLst>
              <a:ext uri="{FF2B5EF4-FFF2-40B4-BE49-F238E27FC236}">
                <a16:creationId xmlns:a16="http://schemas.microsoft.com/office/drawing/2014/main" id="{CA7B311B-8B90-FA4C-8B3D-79269EC46557}"/>
              </a:ext>
            </a:extLst>
          </p:cNvPr>
          <p:cNvSpPr/>
          <p:nvPr/>
        </p:nvSpPr>
        <p:spPr>
          <a:xfrm>
            <a:off x="4830847" y="4659307"/>
            <a:ext cx="269474" cy="1806904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BF101759-D63B-E54F-A283-13FE2BDCC44E}"/>
              </a:ext>
            </a:extLst>
          </p:cNvPr>
          <p:cNvCxnSpPr>
            <a:cxnSpLocks/>
            <a:stCxn id="25" idx="1"/>
            <a:endCxn id="21" idx="1"/>
          </p:cNvCxnSpPr>
          <p:nvPr/>
        </p:nvCxnSpPr>
        <p:spPr>
          <a:xfrm flipV="1">
            <a:off x="5100321" y="5557869"/>
            <a:ext cx="1716538" cy="4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D9F84F61-B114-8F42-97BA-A2DE401E2260}"/>
              </a:ext>
            </a:extLst>
          </p:cNvPr>
          <p:cNvGrpSpPr/>
          <p:nvPr/>
        </p:nvGrpSpPr>
        <p:grpSpPr>
          <a:xfrm>
            <a:off x="2047117" y="2651693"/>
            <a:ext cx="7153441" cy="769157"/>
            <a:chOff x="995279" y="1964100"/>
            <a:chExt cx="7153441" cy="769157"/>
          </a:xfrm>
        </p:grpSpPr>
        <p:sp>
          <p:nvSpPr>
            <p:cNvPr id="28" name="모서리가 둥근 직사각형 27">
              <a:extLst>
                <a:ext uri="{FF2B5EF4-FFF2-40B4-BE49-F238E27FC236}">
                  <a16:creationId xmlns:a16="http://schemas.microsoft.com/office/drawing/2014/main" id="{4455CE17-E7CC-564B-90CA-49970FD90101}"/>
                </a:ext>
              </a:extLst>
            </p:cNvPr>
            <p:cNvSpPr/>
            <p:nvPr/>
          </p:nvSpPr>
          <p:spPr>
            <a:xfrm>
              <a:off x="995279" y="1964100"/>
              <a:ext cx="7153441" cy="769157"/>
            </a:xfrm>
            <a:prstGeom prst="roundRect">
              <a:avLst/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grpSp>
          <p:nvGrpSpPr>
            <p:cNvPr id="29" name="그룹 28">
              <a:extLst>
                <a:ext uri="{FF2B5EF4-FFF2-40B4-BE49-F238E27FC236}">
                  <a16:creationId xmlns:a16="http://schemas.microsoft.com/office/drawing/2014/main" id="{9D110434-6DAD-D84D-8289-6E52E78D2DB6}"/>
                </a:ext>
              </a:extLst>
            </p:cNvPr>
            <p:cNvGrpSpPr/>
            <p:nvPr/>
          </p:nvGrpSpPr>
          <p:grpSpPr>
            <a:xfrm>
              <a:off x="1395776" y="2052233"/>
              <a:ext cx="6390917" cy="676856"/>
              <a:chOff x="1039272" y="2052233"/>
              <a:chExt cx="6390917" cy="676856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5B585BC2-3E13-054F-A355-96AE59E0E1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24125" y="2348917"/>
                <a:ext cx="4538444" cy="0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화살표 연결선 30">
                <a:extLst>
                  <a:ext uri="{FF2B5EF4-FFF2-40B4-BE49-F238E27FC236}">
                    <a16:creationId xmlns:a16="http://schemas.microsoft.com/office/drawing/2014/main" id="{D456E0C2-505B-084C-92F9-29039FF635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62569" y="2348917"/>
                <a:ext cx="1476462" cy="0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E2DD13E4-8A3C-D040-9FAF-38EA7F1920A4}"/>
                  </a:ext>
                </a:extLst>
              </p:cNvPr>
              <p:cNvSpPr/>
              <p:nvPr/>
            </p:nvSpPr>
            <p:spPr>
              <a:xfrm>
                <a:off x="3018885" y="2052233"/>
                <a:ext cx="732893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100" dirty="0">
                    <a:solidFill>
                      <a:srgbClr val="0070C0"/>
                    </a:solidFill>
                    <a:latin typeface="NanumSquare" panose="020B0600000101010101" pitchFamily="34" charset="-127"/>
                    <a:ea typeface="NanumSquare" panose="020B0600000101010101" pitchFamily="34" charset="-127"/>
                  </a:rPr>
                  <a:t>학습 기간</a:t>
                </a:r>
                <a:endParaRPr lang="ko-Kore-KR" altLang="en-US" sz="1100" dirty="0">
                  <a:solidFill>
                    <a:srgbClr val="0070C0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endParaRPr>
              </a:p>
            </p:txBody>
          </p:sp>
          <p:sp>
            <p:nvSpPr>
              <p:cNvPr id="33" name="직사각형 32">
                <a:extLst>
                  <a:ext uri="{FF2B5EF4-FFF2-40B4-BE49-F238E27FC236}">
                    <a16:creationId xmlns:a16="http://schemas.microsoft.com/office/drawing/2014/main" id="{C798F12B-9D46-A140-A8DC-882A01C66A9A}"/>
                  </a:ext>
                </a:extLst>
              </p:cNvPr>
              <p:cNvSpPr/>
              <p:nvPr/>
            </p:nvSpPr>
            <p:spPr>
              <a:xfrm>
                <a:off x="6010308" y="2052233"/>
                <a:ext cx="732893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ko-KR" altLang="en-US" sz="1100" dirty="0">
                    <a:solidFill>
                      <a:schemeClr val="accent2"/>
                    </a:solidFill>
                    <a:latin typeface="NanumSquare" panose="020B0600000101010101" pitchFamily="34" charset="-127"/>
                    <a:ea typeface="NanumSquare" panose="020B0600000101010101" pitchFamily="34" charset="-127"/>
                  </a:rPr>
                  <a:t>예측 기간</a:t>
                </a:r>
                <a:endParaRPr lang="ko-Kore-KR" altLang="en-US" sz="1100" dirty="0">
                  <a:solidFill>
                    <a:schemeClr val="accent2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endParaRPr>
              </a:p>
            </p:txBody>
          </p:sp>
          <p:sp>
            <p:nvSpPr>
              <p:cNvPr id="34" name="직사각형 33">
                <a:extLst>
                  <a:ext uri="{FF2B5EF4-FFF2-40B4-BE49-F238E27FC236}">
                    <a16:creationId xmlns:a16="http://schemas.microsoft.com/office/drawing/2014/main" id="{246E5124-B9C9-494D-97F1-A820DF7466CC}"/>
                  </a:ext>
                </a:extLst>
              </p:cNvPr>
              <p:cNvSpPr/>
              <p:nvPr/>
            </p:nvSpPr>
            <p:spPr>
              <a:xfrm>
                <a:off x="5535771" y="2467479"/>
                <a:ext cx="264816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100" dirty="0">
                    <a:solidFill>
                      <a:schemeClr val="accent2"/>
                    </a:solidFill>
                    <a:latin typeface="NanumSquare" panose="020B0600000101010101" pitchFamily="34" charset="-127"/>
                    <a:ea typeface="NanumSquare" panose="020B0600000101010101" pitchFamily="34" charset="-127"/>
                  </a:rPr>
                  <a:t>T</a:t>
                </a:r>
                <a:endParaRPr lang="ko-Kore-KR" altLang="en-US" sz="1100" dirty="0">
                  <a:solidFill>
                    <a:schemeClr val="accent2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endParaRPr>
              </a:p>
            </p:txBody>
          </p:sp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52093194-2C58-3847-BB09-7D15A53705C8}"/>
                  </a:ext>
                </a:extLst>
              </p:cNvPr>
              <p:cNvSpPr/>
              <p:nvPr/>
            </p:nvSpPr>
            <p:spPr>
              <a:xfrm>
                <a:off x="6995455" y="2467479"/>
                <a:ext cx="434734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100" dirty="0">
                    <a:solidFill>
                      <a:schemeClr val="accent2"/>
                    </a:solidFill>
                    <a:latin typeface="NanumSquare" panose="020B0600000101010101" pitchFamily="34" charset="-127"/>
                    <a:ea typeface="NanumSquare" panose="020B0600000101010101" pitchFamily="34" charset="-127"/>
                  </a:rPr>
                  <a:t>T+6</a:t>
                </a:r>
                <a:endParaRPr lang="ko-Kore-KR" altLang="en-US" sz="1100" dirty="0">
                  <a:solidFill>
                    <a:schemeClr val="accent2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endParaRPr>
              </a:p>
            </p:txBody>
          </p:sp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C73964F0-6020-AD49-ADB2-49AB3E207BA2}"/>
                  </a:ext>
                </a:extLst>
              </p:cNvPr>
              <p:cNvSpPr/>
              <p:nvPr/>
            </p:nvSpPr>
            <p:spPr>
              <a:xfrm>
                <a:off x="1039272" y="2467479"/>
                <a:ext cx="471604" cy="2616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1100" dirty="0">
                    <a:solidFill>
                      <a:schemeClr val="accent1"/>
                    </a:solidFill>
                    <a:latin typeface="NanumSquare" panose="020B0600000101010101" pitchFamily="34" charset="-127"/>
                    <a:ea typeface="NanumSquare" panose="020B0600000101010101" pitchFamily="34" charset="-127"/>
                  </a:rPr>
                  <a:t>T-28</a:t>
                </a:r>
                <a:endParaRPr lang="ko-Kore-KR" altLang="en-US" sz="1100" dirty="0">
                  <a:solidFill>
                    <a:schemeClr val="accent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23227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C26477-117B-5541-AB40-D5619BB4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3A4EB-DBF6-DA49-B75E-7926398CBF61}" type="slidenum">
              <a:rPr lang="en-US" smtClean="0">
                <a:latin typeface="NanumSquare" panose="020B0600000101010101" pitchFamily="34" charset="-127"/>
                <a:ea typeface="NanumSquare" panose="020B0600000101010101" pitchFamily="34" charset="-127"/>
              </a:rPr>
              <a:pPr/>
              <a:t>5</a:t>
            </a:fld>
            <a:endParaRPr 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직사각형 32">
            <a:extLst>
              <a:ext uri="{FF2B5EF4-FFF2-40B4-BE49-F238E27FC236}">
                <a16:creationId xmlns:a16="http://schemas.microsoft.com/office/drawing/2014/main" id="{6484DC79-A323-AD4E-B992-5062B38B6AAB}"/>
              </a:ext>
            </a:extLst>
          </p:cNvPr>
          <p:cNvSpPr/>
          <p:nvPr/>
        </p:nvSpPr>
        <p:spPr>
          <a:xfrm>
            <a:off x="693703" y="584278"/>
            <a:ext cx="4026491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450"/>
              </a:spcAft>
            </a:pP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검증 결과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sz="28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롯데잇츠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86BCC4A8-8BE9-D144-9BC0-41898B0EE482}"/>
              </a:ext>
            </a:extLst>
          </p:cNvPr>
          <p:cNvCxnSpPr>
            <a:cxnSpLocks/>
          </p:cNvCxnSpPr>
          <p:nvPr/>
        </p:nvCxnSpPr>
        <p:spPr>
          <a:xfrm>
            <a:off x="655094" y="482851"/>
            <a:ext cx="0" cy="600164"/>
          </a:xfrm>
          <a:prstGeom prst="line">
            <a:avLst/>
          </a:prstGeom>
          <a:ln w="15875">
            <a:solidFill>
              <a:srgbClr val="019B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43BB365-27EC-3145-B915-E60C64871EB9}"/>
              </a:ext>
            </a:extLst>
          </p:cNvPr>
          <p:cNvSpPr/>
          <p:nvPr/>
        </p:nvSpPr>
        <p:spPr>
          <a:xfrm>
            <a:off x="948426" y="1198692"/>
            <a:ext cx="36435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1) 1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차 모델 알고리즘 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XGBoost</a:t>
            </a:r>
            <a:endParaRPr kumimoji="1"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1EED15E-A332-8549-88D0-B265CF6705BD}"/>
              </a:ext>
            </a:extLst>
          </p:cNvPr>
          <p:cNvSpPr/>
          <p:nvPr/>
        </p:nvSpPr>
        <p:spPr>
          <a:xfrm>
            <a:off x="948424" y="1634764"/>
            <a:ext cx="115341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2) 1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차 모델 검증 결과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주간 평균 사용자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(200,000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명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)/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주간 평균 구매자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(15,000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명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)/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주간 평균 구매율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(8%)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</a:p>
        </p:txBody>
      </p:sp>
      <p:graphicFrame>
        <p:nvGraphicFramePr>
          <p:cNvPr id="49" name="표 48">
            <a:extLst>
              <a:ext uri="{FF2B5EF4-FFF2-40B4-BE49-F238E27FC236}">
                <a16:creationId xmlns:a16="http://schemas.microsoft.com/office/drawing/2014/main" id="{9F8E8497-930C-EB42-B38E-4F8ABC09A6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4944356"/>
              </p:ext>
            </p:extLst>
          </p:nvPr>
        </p:nvGraphicFramePr>
        <p:xfrm>
          <a:off x="948426" y="3236620"/>
          <a:ext cx="5903636" cy="2422688"/>
        </p:xfrm>
        <a:graphic>
          <a:graphicData uri="http://schemas.openxmlformats.org/drawingml/2006/table">
            <a:tbl>
              <a:tblPr/>
              <a:tblGrid>
                <a:gridCol w="1088537">
                  <a:extLst>
                    <a:ext uri="{9D8B030D-6E8A-4147-A177-3AD203B41FA5}">
                      <a16:colId xmlns:a16="http://schemas.microsoft.com/office/drawing/2014/main" val="3441330945"/>
                    </a:ext>
                  </a:extLst>
                </a:gridCol>
                <a:gridCol w="1088537">
                  <a:extLst>
                    <a:ext uri="{9D8B030D-6E8A-4147-A177-3AD203B41FA5}">
                      <a16:colId xmlns:a16="http://schemas.microsoft.com/office/drawing/2014/main" val="3501745559"/>
                    </a:ext>
                  </a:extLst>
                </a:gridCol>
                <a:gridCol w="3726562">
                  <a:extLst>
                    <a:ext uri="{9D8B030D-6E8A-4147-A177-3AD203B41FA5}">
                      <a16:colId xmlns:a16="http://schemas.microsoft.com/office/drawing/2014/main" val="165724245"/>
                    </a:ext>
                  </a:extLst>
                </a:gridCol>
              </a:tblGrid>
              <a:tr h="57454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평가 지표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점수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설명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770386"/>
                  </a:ext>
                </a:extLst>
              </a:tr>
              <a:tr h="57454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err="1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재현율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67%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실제 구매자 중 우리 모델이 맞춘 비율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1004910"/>
                  </a:ext>
                </a:extLst>
              </a:tr>
              <a:tr h="63679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정밀도</a:t>
                      </a:r>
                      <a:endParaRPr lang="en-US" altLang="ko-KR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20%</a:t>
                      </a:r>
                      <a:endParaRPr lang="en-US" altLang="ko-Kore-KR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우리 모델이 예측한 구매자 중 맞춘 비율</a:t>
                      </a:r>
                      <a:endParaRPr lang="en-US" altLang="ko-Kore-KR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908120"/>
                  </a:ext>
                </a:extLst>
              </a:tr>
              <a:tr h="63679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정확도</a:t>
                      </a:r>
                      <a:endParaRPr lang="en-US" altLang="ko-KR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78%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우리 모델이 실제 구매자</a:t>
                      </a:r>
                      <a:r>
                        <a:rPr lang="en-US" altLang="ko-KR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/</a:t>
                      </a:r>
                      <a:r>
                        <a:rPr lang="ko-KR" altLang="en-US" sz="1200" dirty="0" err="1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미구매자를</a:t>
                      </a:r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맞춘 비율</a:t>
                      </a:r>
                      <a:endParaRPr lang="en-US" altLang="ko-Kore-KR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4593607"/>
                  </a:ext>
                </a:extLst>
              </a:tr>
            </a:tbl>
          </a:graphicData>
        </a:graphic>
      </p:graphicFrame>
      <p:sp>
        <p:nvSpPr>
          <p:cNvPr id="73" name="직사각형 72">
            <a:extLst>
              <a:ext uri="{FF2B5EF4-FFF2-40B4-BE49-F238E27FC236}">
                <a16:creationId xmlns:a16="http://schemas.microsoft.com/office/drawing/2014/main" id="{E2AF1EF9-5972-1F4F-9694-78FE636ABE58}"/>
              </a:ext>
            </a:extLst>
          </p:cNvPr>
          <p:cNvSpPr/>
          <p:nvPr/>
        </p:nvSpPr>
        <p:spPr>
          <a:xfrm>
            <a:off x="948426" y="2433340"/>
            <a:ext cx="240642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&lt;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지난 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주간 예측과 실제 결과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&gt;</a:t>
            </a: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C0837B41-289F-534B-A17A-EF24C5B6B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8174177"/>
              </p:ext>
            </p:extLst>
          </p:nvPr>
        </p:nvGraphicFramePr>
        <p:xfrm>
          <a:off x="8500137" y="4008921"/>
          <a:ext cx="2013986" cy="149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6993">
                  <a:extLst>
                    <a:ext uri="{9D8B030D-6E8A-4147-A177-3AD203B41FA5}">
                      <a16:colId xmlns:a16="http://schemas.microsoft.com/office/drawing/2014/main" val="1554093887"/>
                    </a:ext>
                  </a:extLst>
                </a:gridCol>
                <a:gridCol w="1006993">
                  <a:extLst>
                    <a:ext uri="{9D8B030D-6E8A-4147-A177-3AD203B41FA5}">
                      <a16:colId xmlns:a16="http://schemas.microsoft.com/office/drawing/2014/main" val="4014843896"/>
                    </a:ext>
                  </a:extLst>
                </a:gridCol>
              </a:tblGrid>
              <a:tr h="74850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0,000</a:t>
                      </a:r>
                      <a:endParaRPr lang="ko-Kore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5,000</a:t>
                      </a:r>
                      <a:endParaRPr lang="ko-Kore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751043"/>
                  </a:ext>
                </a:extLst>
              </a:tr>
              <a:tr h="7485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40,000</a:t>
                      </a:r>
                      <a:endParaRPr lang="ko-Kore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tx1"/>
                          </a:solidFill>
                        </a:rPr>
                        <a:t>145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,000</a:t>
                      </a:r>
                      <a:endParaRPr lang="ko-Kore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433788"/>
                  </a:ext>
                </a:extLst>
              </a:tr>
            </a:tbl>
          </a:graphicData>
        </a:graphic>
      </p:graphicFrame>
      <p:graphicFrame>
        <p:nvGraphicFramePr>
          <p:cNvPr id="18" name="표 6">
            <a:extLst>
              <a:ext uri="{FF2B5EF4-FFF2-40B4-BE49-F238E27FC236}">
                <a16:creationId xmlns:a16="http://schemas.microsoft.com/office/drawing/2014/main" id="{D3605C76-4DC9-7A49-BCF5-EFA7F5C9C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2632787"/>
              </p:ext>
            </p:extLst>
          </p:nvPr>
        </p:nvGraphicFramePr>
        <p:xfrm>
          <a:off x="7600347" y="4102162"/>
          <a:ext cx="793713" cy="1344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3713">
                  <a:extLst>
                    <a:ext uri="{9D8B030D-6E8A-4147-A177-3AD203B41FA5}">
                      <a16:colId xmlns:a16="http://schemas.microsoft.com/office/drawing/2014/main" val="4014843896"/>
                    </a:ext>
                  </a:extLst>
                </a:gridCol>
              </a:tblGrid>
              <a:tr h="67219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/>
                          </a:solidFill>
                        </a:rPr>
                        <a:t>구매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751043"/>
                  </a:ext>
                </a:extLst>
              </a:tr>
              <a:tr h="67219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/>
                          </a:solidFill>
                        </a:rPr>
                        <a:t>미구매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433788"/>
                  </a:ext>
                </a:extLst>
              </a:tr>
            </a:tbl>
          </a:graphicData>
        </a:graphic>
      </p:graphicFrame>
      <p:graphicFrame>
        <p:nvGraphicFramePr>
          <p:cNvPr id="20" name="표 6">
            <a:extLst>
              <a:ext uri="{FF2B5EF4-FFF2-40B4-BE49-F238E27FC236}">
                <a16:creationId xmlns:a16="http://schemas.microsoft.com/office/drawing/2014/main" id="{FDB8A351-DB2E-264F-8703-9E227284BF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0013272"/>
              </p:ext>
            </p:extLst>
          </p:nvPr>
        </p:nvGraphicFramePr>
        <p:xfrm>
          <a:off x="8713893" y="3228074"/>
          <a:ext cx="1587426" cy="6721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3713">
                  <a:extLst>
                    <a:ext uri="{9D8B030D-6E8A-4147-A177-3AD203B41FA5}">
                      <a16:colId xmlns:a16="http://schemas.microsoft.com/office/drawing/2014/main" val="1554093887"/>
                    </a:ext>
                  </a:extLst>
                </a:gridCol>
                <a:gridCol w="793713">
                  <a:extLst>
                    <a:ext uri="{9D8B030D-6E8A-4147-A177-3AD203B41FA5}">
                      <a16:colId xmlns:a16="http://schemas.microsoft.com/office/drawing/2014/main" val="4014843896"/>
                    </a:ext>
                  </a:extLst>
                </a:gridCol>
              </a:tblGrid>
              <a:tr h="67219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/>
                          </a:solidFill>
                        </a:rPr>
                        <a:t>구매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/>
                          </a:solidFill>
                        </a:rPr>
                        <a:t>미구매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43378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76F31EA-D478-2741-90BF-DBF8F2CE06F9}"/>
              </a:ext>
            </a:extLst>
          </p:cNvPr>
          <p:cNvSpPr txBox="1"/>
          <p:nvPr/>
        </p:nvSpPr>
        <p:spPr>
          <a:xfrm>
            <a:off x="7200406" y="4442162"/>
            <a:ext cx="489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실제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A400C7-E8C9-4347-8D68-E2F3CB179495}"/>
              </a:ext>
            </a:extLst>
          </p:cNvPr>
          <p:cNvSpPr txBox="1"/>
          <p:nvPr/>
        </p:nvSpPr>
        <p:spPr>
          <a:xfrm>
            <a:off x="9176925" y="2854525"/>
            <a:ext cx="731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예측</a:t>
            </a:r>
          </a:p>
        </p:txBody>
      </p:sp>
    </p:spTree>
    <p:extLst>
      <p:ext uri="{BB962C8B-B14F-4D97-AF65-F5344CB8AC3E}">
        <p14:creationId xmlns:p14="http://schemas.microsoft.com/office/powerpoint/2010/main" val="155972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C26477-117B-5541-AB40-D5619BB4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3A4EB-DBF6-DA49-B75E-7926398CBF61}" type="slidenum">
              <a:rPr lang="en-US" smtClean="0">
                <a:latin typeface="NanumSquare" panose="020B0600000101010101" pitchFamily="34" charset="-127"/>
                <a:ea typeface="NanumSquare" panose="020B0600000101010101" pitchFamily="34" charset="-127"/>
              </a:rPr>
              <a:pPr/>
              <a:t>6</a:t>
            </a:fld>
            <a:endParaRPr 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직사각형 32">
            <a:extLst>
              <a:ext uri="{FF2B5EF4-FFF2-40B4-BE49-F238E27FC236}">
                <a16:creationId xmlns:a16="http://schemas.microsoft.com/office/drawing/2014/main" id="{6484DC79-A323-AD4E-B992-5062B38B6AAB}"/>
              </a:ext>
            </a:extLst>
          </p:cNvPr>
          <p:cNvSpPr/>
          <p:nvPr/>
        </p:nvSpPr>
        <p:spPr>
          <a:xfrm>
            <a:off x="693703" y="584278"/>
            <a:ext cx="4026491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450"/>
              </a:spcAft>
            </a:pP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검증 결과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코카콜라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86BCC4A8-8BE9-D144-9BC0-41898B0EE482}"/>
              </a:ext>
            </a:extLst>
          </p:cNvPr>
          <p:cNvCxnSpPr>
            <a:cxnSpLocks/>
          </p:cNvCxnSpPr>
          <p:nvPr/>
        </p:nvCxnSpPr>
        <p:spPr>
          <a:xfrm>
            <a:off x="655094" y="482851"/>
            <a:ext cx="0" cy="600164"/>
          </a:xfrm>
          <a:prstGeom prst="line">
            <a:avLst/>
          </a:prstGeom>
          <a:ln w="15875">
            <a:solidFill>
              <a:srgbClr val="019B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43BB365-27EC-3145-B915-E60C64871EB9}"/>
              </a:ext>
            </a:extLst>
          </p:cNvPr>
          <p:cNvSpPr/>
          <p:nvPr/>
        </p:nvSpPr>
        <p:spPr>
          <a:xfrm>
            <a:off x="948426" y="1198692"/>
            <a:ext cx="36435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1) 1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차 모델 알고리즘 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XGBoost</a:t>
            </a:r>
            <a:endParaRPr kumimoji="1"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61EED15E-A332-8549-88D0-B265CF6705BD}"/>
              </a:ext>
            </a:extLst>
          </p:cNvPr>
          <p:cNvSpPr/>
          <p:nvPr/>
        </p:nvSpPr>
        <p:spPr>
          <a:xfrm>
            <a:off x="948426" y="1634764"/>
            <a:ext cx="111473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2) 1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차 모델 검증 결과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주간 평균 사용자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(25,000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명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)/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주간 평균 구매자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(350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명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)/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주간 평균 구매율</a:t>
            </a:r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(1%)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</a:p>
        </p:txBody>
      </p:sp>
      <p:graphicFrame>
        <p:nvGraphicFramePr>
          <p:cNvPr id="41" name="표 40">
            <a:extLst>
              <a:ext uri="{FF2B5EF4-FFF2-40B4-BE49-F238E27FC236}">
                <a16:creationId xmlns:a16="http://schemas.microsoft.com/office/drawing/2014/main" id="{CE9AFD9F-1CED-4F4D-9B45-C53A1BEE42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679287"/>
              </p:ext>
            </p:extLst>
          </p:nvPr>
        </p:nvGraphicFramePr>
        <p:xfrm>
          <a:off x="948426" y="3236620"/>
          <a:ext cx="5903636" cy="2422688"/>
        </p:xfrm>
        <a:graphic>
          <a:graphicData uri="http://schemas.openxmlformats.org/drawingml/2006/table">
            <a:tbl>
              <a:tblPr/>
              <a:tblGrid>
                <a:gridCol w="1088537">
                  <a:extLst>
                    <a:ext uri="{9D8B030D-6E8A-4147-A177-3AD203B41FA5}">
                      <a16:colId xmlns:a16="http://schemas.microsoft.com/office/drawing/2014/main" val="3441330945"/>
                    </a:ext>
                  </a:extLst>
                </a:gridCol>
                <a:gridCol w="1088537">
                  <a:extLst>
                    <a:ext uri="{9D8B030D-6E8A-4147-A177-3AD203B41FA5}">
                      <a16:colId xmlns:a16="http://schemas.microsoft.com/office/drawing/2014/main" val="3501745559"/>
                    </a:ext>
                  </a:extLst>
                </a:gridCol>
                <a:gridCol w="3726562">
                  <a:extLst>
                    <a:ext uri="{9D8B030D-6E8A-4147-A177-3AD203B41FA5}">
                      <a16:colId xmlns:a16="http://schemas.microsoft.com/office/drawing/2014/main" val="165724245"/>
                    </a:ext>
                  </a:extLst>
                </a:gridCol>
              </a:tblGrid>
              <a:tr h="57454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평가 지표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점수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설명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770386"/>
                  </a:ext>
                </a:extLst>
              </a:tr>
              <a:tr h="574546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 err="1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재현율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86%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실제 구매자 중 우리 모델이 맞춘 비율</a:t>
                      </a:r>
                      <a:endParaRPr lang="en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1004910"/>
                  </a:ext>
                </a:extLst>
              </a:tr>
              <a:tr h="63679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정밀도</a:t>
                      </a:r>
                      <a:endParaRPr lang="en-US" altLang="ko-KR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6%</a:t>
                      </a:r>
                      <a:endParaRPr lang="en-US" altLang="ko-Kore-KR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우리 모델이 예측한 구매자 중 맞춘 비율</a:t>
                      </a:r>
                      <a:endParaRPr lang="en-US" altLang="ko-Kore-KR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4908120"/>
                  </a:ext>
                </a:extLst>
              </a:tr>
              <a:tr h="636798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정확도</a:t>
                      </a:r>
                      <a:endParaRPr lang="en-US" altLang="ko-KR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81%</a:t>
                      </a:r>
                      <a:endParaRPr lang="en-US" altLang="ko-Kore-KR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우리 모델이 실제 구매자</a:t>
                      </a:r>
                      <a:r>
                        <a:rPr lang="en-US" altLang="ko-KR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/</a:t>
                      </a:r>
                      <a:r>
                        <a:rPr lang="ko-KR" altLang="en-US" sz="1200" dirty="0" err="1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미구매자를</a:t>
                      </a:r>
                      <a:r>
                        <a:rPr lang="ko-KR" altLang="en-US" sz="1200" dirty="0"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맞춘 비율</a:t>
                      </a:r>
                      <a:endParaRPr lang="en-US" altLang="ko-Kore-KR" sz="1200" dirty="0"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4593607"/>
                  </a:ext>
                </a:extLst>
              </a:tr>
            </a:tbl>
          </a:graphicData>
        </a:graphic>
      </p:graphicFrame>
      <p:sp>
        <p:nvSpPr>
          <p:cNvPr id="42" name="직사각형 41">
            <a:extLst>
              <a:ext uri="{FF2B5EF4-FFF2-40B4-BE49-F238E27FC236}">
                <a16:creationId xmlns:a16="http://schemas.microsoft.com/office/drawing/2014/main" id="{D4831D80-241F-EC43-8C1E-93F7B7692837}"/>
              </a:ext>
            </a:extLst>
          </p:cNvPr>
          <p:cNvSpPr/>
          <p:nvPr/>
        </p:nvSpPr>
        <p:spPr>
          <a:xfrm>
            <a:off x="948426" y="2433340"/>
            <a:ext cx="247054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&lt;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지난 </a:t>
            </a:r>
            <a:r>
              <a:rPr kumimoji="1" lang="ko-KR" altLang="en-US" sz="12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한달간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예측과 실제 결과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&gt;</a:t>
            </a:r>
          </a:p>
        </p:txBody>
      </p:sp>
      <p:graphicFrame>
        <p:nvGraphicFramePr>
          <p:cNvPr id="43" name="표 6">
            <a:extLst>
              <a:ext uri="{FF2B5EF4-FFF2-40B4-BE49-F238E27FC236}">
                <a16:creationId xmlns:a16="http://schemas.microsoft.com/office/drawing/2014/main" id="{A3B851A7-099B-BC42-9083-9A383A0F15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6945533"/>
              </p:ext>
            </p:extLst>
          </p:nvPr>
        </p:nvGraphicFramePr>
        <p:xfrm>
          <a:off x="8500137" y="4008921"/>
          <a:ext cx="2013986" cy="149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6993">
                  <a:extLst>
                    <a:ext uri="{9D8B030D-6E8A-4147-A177-3AD203B41FA5}">
                      <a16:colId xmlns:a16="http://schemas.microsoft.com/office/drawing/2014/main" val="1554093887"/>
                    </a:ext>
                  </a:extLst>
                </a:gridCol>
                <a:gridCol w="1006993">
                  <a:extLst>
                    <a:ext uri="{9D8B030D-6E8A-4147-A177-3AD203B41FA5}">
                      <a16:colId xmlns:a16="http://schemas.microsoft.com/office/drawing/2014/main" val="4014843896"/>
                    </a:ext>
                  </a:extLst>
                </a:gridCol>
              </a:tblGrid>
              <a:tr h="7485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300</a:t>
                      </a:r>
                      <a:endParaRPr lang="ko-Kore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600" b="0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ko-Kore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751043"/>
                  </a:ext>
                </a:extLst>
              </a:tr>
              <a:tr h="7485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4,650</a:t>
                      </a:r>
                      <a:endParaRPr lang="ko-Kore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20,000</a:t>
                      </a:r>
                      <a:endParaRPr lang="ko-Kore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433788"/>
                  </a:ext>
                </a:extLst>
              </a:tr>
            </a:tbl>
          </a:graphicData>
        </a:graphic>
      </p:graphicFrame>
      <p:graphicFrame>
        <p:nvGraphicFramePr>
          <p:cNvPr id="44" name="표 6">
            <a:extLst>
              <a:ext uri="{FF2B5EF4-FFF2-40B4-BE49-F238E27FC236}">
                <a16:creationId xmlns:a16="http://schemas.microsoft.com/office/drawing/2014/main" id="{900D0DC2-1C3F-0D47-BF1D-5BE3E82766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6767804"/>
              </p:ext>
            </p:extLst>
          </p:nvPr>
        </p:nvGraphicFramePr>
        <p:xfrm>
          <a:off x="7600347" y="4102162"/>
          <a:ext cx="793713" cy="1344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3713">
                  <a:extLst>
                    <a:ext uri="{9D8B030D-6E8A-4147-A177-3AD203B41FA5}">
                      <a16:colId xmlns:a16="http://schemas.microsoft.com/office/drawing/2014/main" val="4014843896"/>
                    </a:ext>
                  </a:extLst>
                </a:gridCol>
              </a:tblGrid>
              <a:tr h="67219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/>
                          </a:solidFill>
                        </a:rPr>
                        <a:t>구매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8751043"/>
                  </a:ext>
                </a:extLst>
              </a:tr>
              <a:tr h="67219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/>
                          </a:solidFill>
                        </a:rPr>
                        <a:t>미구매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433788"/>
                  </a:ext>
                </a:extLst>
              </a:tr>
            </a:tbl>
          </a:graphicData>
        </a:graphic>
      </p:graphicFrame>
      <p:graphicFrame>
        <p:nvGraphicFramePr>
          <p:cNvPr id="46" name="표 6">
            <a:extLst>
              <a:ext uri="{FF2B5EF4-FFF2-40B4-BE49-F238E27FC236}">
                <a16:creationId xmlns:a16="http://schemas.microsoft.com/office/drawing/2014/main" id="{6A14DF8B-FDBA-7E44-A60E-78462C74F6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157523"/>
              </p:ext>
            </p:extLst>
          </p:nvPr>
        </p:nvGraphicFramePr>
        <p:xfrm>
          <a:off x="8713893" y="3228074"/>
          <a:ext cx="1587426" cy="6721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3713">
                  <a:extLst>
                    <a:ext uri="{9D8B030D-6E8A-4147-A177-3AD203B41FA5}">
                      <a16:colId xmlns:a16="http://schemas.microsoft.com/office/drawing/2014/main" val="1554093887"/>
                    </a:ext>
                  </a:extLst>
                </a:gridCol>
                <a:gridCol w="793713">
                  <a:extLst>
                    <a:ext uri="{9D8B030D-6E8A-4147-A177-3AD203B41FA5}">
                      <a16:colId xmlns:a16="http://schemas.microsoft.com/office/drawing/2014/main" val="4014843896"/>
                    </a:ext>
                  </a:extLst>
                </a:gridCol>
              </a:tblGrid>
              <a:tr h="672192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/>
                          </a:solidFill>
                        </a:rPr>
                        <a:t>구매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600" b="0" dirty="0">
                          <a:solidFill>
                            <a:schemeClr val="tx1"/>
                          </a:solidFill>
                        </a:rPr>
                        <a:t>미구매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433788"/>
                  </a:ext>
                </a:extLst>
              </a:tr>
            </a:tbl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44A56F41-D075-4F48-9431-63E46AEDB796}"/>
              </a:ext>
            </a:extLst>
          </p:cNvPr>
          <p:cNvSpPr txBox="1"/>
          <p:nvPr/>
        </p:nvSpPr>
        <p:spPr>
          <a:xfrm>
            <a:off x="7200406" y="4442162"/>
            <a:ext cx="489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실제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0889218-2B09-2849-B169-2D72D58A76F9}"/>
              </a:ext>
            </a:extLst>
          </p:cNvPr>
          <p:cNvSpPr txBox="1"/>
          <p:nvPr/>
        </p:nvSpPr>
        <p:spPr>
          <a:xfrm>
            <a:off x="9176925" y="2854525"/>
            <a:ext cx="731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예측</a:t>
            </a:r>
          </a:p>
        </p:txBody>
      </p:sp>
    </p:spTree>
    <p:extLst>
      <p:ext uri="{BB962C8B-B14F-4D97-AF65-F5344CB8AC3E}">
        <p14:creationId xmlns:p14="http://schemas.microsoft.com/office/powerpoint/2010/main" val="1943353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C26477-117B-5541-AB40-D5619BB4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3A4EB-DBF6-DA49-B75E-7926398CBF61}" type="slidenum">
              <a:rPr lang="en-US" smtClean="0">
                <a:latin typeface="NanumSquare" panose="020B0600000101010101" pitchFamily="34" charset="-127"/>
                <a:ea typeface="NanumSquare" panose="020B0600000101010101" pitchFamily="34" charset="-127"/>
              </a:rPr>
              <a:pPr/>
              <a:t>7</a:t>
            </a:fld>
            <a:endParaRPr 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직사각형 32">
            <a:extLst>
              <a:ext uri="{FF2B5EF4-FFF2-40B4-BE49-F238E27FC236}">
                <a16:creationId xmlns:a16="http://schemas.microsoft.com/office/drawing/2014/main" id="{6484DC79-A323-AD4E-B992-5062B38B6AAB}"/>
              </a:ext>
            </a:extLst>
          </p:cNvPr>
          <p:cNvSpPr/>
          <p:nvPr/>
        </p:nvSpPr>
        <p:spPr>
          <a:xfrm>
            <a:off x="693703" y="584278"/>
            <a:ext cx="4026491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450"/>
              </a:spcAft>
            </a:pP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구성 화면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kumimoji="1" lang="ko-KR" altLang="en-US" sz="28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가안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86BCC4A8-8BE9-D144-9BC0-41898B0EE482}"/>
              </a:ext>
            </a:extLst>
          </p:cNvPr>
          <p:cNvCxnSpPr>
            <a:cxnSpLocks/>
          </p:cNvCxnSpPr>
          <p:nvPr/>
        </p:nvCxnSpPr>
        <p:spPr>
          <a:xfrm>
            <a:off x="655094" y="482851"/>
            <a:ext cx="0" cy="600164"/>
          </a:xfrm>
          <a:prstGeom prst="line">
            <a:avLst/>
          </a:prstGeom>
          <a:ln w="15875">
            <a:solidFill>
              <a:srgbClr val="019B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모서리가 둥근 직사각형 52">
            <a:extLst>
              <a:ext uri="{FF2B5EF4-FFF2-40B4-BE49-F238E27FC236}">
                <a16:creationId xmlns:a16="http://schemas.microsoft.com/office/drawing/2014/main" id="{E89C4C52-8E03-B14C-B356-F3873E18DC36}"/>
              </a:ext>
            </a:extLst>
          </p:cNvPr>
          <p:cNvSpPr/>
          <p:nvPr/>
        </p:nvSpPr>
        <p:spPr>
          <a:xfrm>
            <a:off x="3310122" y="4256157"/>
            <a:ext cx="258416" cy="261610"/>
          </a:xfrm>
          <a:prstGeom prst="roundRect">
            <a:avLst/>
          </a:prstGeom>
          <a:pattFill prst="ltUpDiag">
            <a:fgClr>
              <a:srgbClr val="FF0000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92C1099-D661-8A47-991D-515EBDF2A9ED}"/>
              </a:ext>
            </a:extLst>
          </p:cNvPr>
          <p:cNvSpPr/>
          <p:nvPr/>
        </p:nvSpPr>
        <p:spPr>
          <a:xfrm>
            <a:off x="655094" y="1673282"/>
            <a:ext cx="8641101" cy="442168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F4124D0-03AA-2C45-9C12-360142AA403A}"/>
              </a:ext>
            </a:extLst>
          </p:cNvPr>
          <p:cNvSpPr txBox="1"/>
          <p:nvPr/>
        </p:nvSpPr>
        <p:spPr>
          <a:xfrm>
            <a:off x="7570694" y="1730684"/>
            <a:ext cx="17255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ko-KR" altLang="en-US" sz="1200" dirty="0">
                <a:latin typeface="NanumSquare" panose="020B0600000101010101" pitchFamily="34" charset="-127"/>
                <a:ea typeface="NanumSquare" panose="020B0600000101010101" pitchFamily="34" charset="-127"/>
              </a:rPr>
              <a:t>기준일 </a:t>
            </a:r>
            <a:r>
              <a:rPr kumimoji="1" lang="en-US" altLang="ko-KR" sz="1200" dirty="0"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kumimoji="1" lang="ko-KR" altLang="en-US" sz="12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1200" dirty="0">
                <a:latin typeface="NanumSquare" panose="020B0600000101010101" pitchFamily="34" charset="-127"/>
                <a:ea typeface="NanumSquare" panose="020B0600000101010101" pitchFamily="34" charset="-127"/>
              </a:rPr>
              <a:t>2021-03-29</a:t>
            </a:r>
            <a:endParaRPr kumimoji="1" lang="ko-Kore-KR" altLang="en-US" sz="1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A4AE53F-F154-0541-9481-56FAB92AA946}"/>
              </a:ext>
            </a:extLst>
          </p:cNvPr>
          <p:cNvSpPr txBox="1"/>
          <p:nvPr/>
        </p:nvSpPr>
        <p:spPr>
          <a:xfrm>
            <a:off x="1118787" y="2340568"/>
            <a:ext cx="2713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[3</a:t>
            </a:r>
            <a:r>
              <a:rPr kumimoji="1" lang="ko-Kore-KR" altLang="en-US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월</a:t>
            </a:r>
            <a:r>
              <a:rPr kumimoji="1" lang="ko-KR" altLang="en-US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4</a:t>
            </a:r>
            <a:r>
              <a:rPr kumimoji="1" lang="ko-KR" altLang="en-US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주차</a:t>
            </a:r>
            <a:r>
              <a:rPr kumimoji="1" lang="en-US" altLang="ko-KR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]</a:t>
            </a:r>
            <a:r>
              <a:rPr kumimoji="1" lang="ko-KR" altLang="en-US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예측 매출액</a:t>
            </a:r>
            <a:endParaRPr kumimoji="1" lang="en-US" altLang="ko-KR" sz="1400" dirty="0"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266F97A-DB5F-8A49-B68A-057F5DB692ED}"/>
              </a:ext>
            </a:extLst>
          </p:cNvPr>
          <p:cNvSpPr txBox="1"/>
          <p:nvPr/>
        </p:nvSpPr>
        <p:spPr>
          <a:xfrm>
            <a:off x="808176" y="1725128"/>
            <a:ext cx="2713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400" b="1" dirty="0">
                <a:latin typeface="NanumSquare" panose="020B0600000101010101" pitchFamily="34" charset="-127"/>
                <a:ea typeface="NanumSquare" panose="020B0600000101010101" pitchFamily="34" charset="-127"/>
              </a:rPr>
              <a:t>매출</a:t>
            </a:r>
            <a:r>
              <a:rPr kumimoji="1" lang="ko-KR" altLang="en-US" sz="1400" b="1" dirty="0">
                <a:latin typeface="NanumSquare" panose="020B0600000101010101" pitchFamily="34" charset="-127"/>
                <a:ea typeface="NanumSquare" panose="020B0600000101010101" pitchFamily="34" charset="-127"/>
              </a:rPr>
              <a:t> 예측</a:t>
            </a:r>
            <a:endParaRPr kumimoji="1" lang="ko-Kore-KR" altLang="en-US" sz="1400" b="1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60" name="직선 연결선[R] 59">
            <a:extLst>
              <a:ext uri="{FF2B5EF4-FFF2-40B4-BE49-F238E27FC236}">
                <a16:creationId xmlns:a16="http://schemas.microsoft.com/office/drawing/2014/main" id="{59403544-2503-2A45-87EE-2C1BCED7DF6C}"/>
              </a:ext>
            </a:extLst>
          </p:cNvPr>
          <p:cNvCxnSpPr/>
          <p:nvPr/>
        </p:nvCxnSpPr>
        <p:spPr>
          <a:xfrm>
            <a:off x="655094" y="2049378"/>
            <a:ext cx="86411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F0530056-E6C6-014C-976C-28E7D6CB81F4}"/>
              </a:ext>
            </a:extLst>
          </p:cNvPr>
          <p:cNvSpPr txBox="1"/>
          <p:nvPr/>
        </p:nvSpPr>
        <p:spPr>
          <a:xfrm>
            <a:off x="5052186" y="2283828"/>
            <a:ext cx="14427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매출액 증감 요인</a:t>
            </a:r>
            <a:endParaRPr kumimoji="1" lang="en-US" altLang="ko-KR" sz="1400" dirty="0"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graphicFrame>
        <p:nvGraphicFramePr>
          <p:cNvPr id="62" name="표 13">
            <a:extLst>
              <a:ext uri="{FF2B5EF4-FFF2-40B4-BE49-F238E27FC236}">
                <a16:creationId xmlns:a16="http://schemas.microsoft.com/office/drawing/2014/main" id="{A0E0C562-2A97-A84D-AC78-472BB5EF1061}"/>
              </a:ext>
            </a:extLst>
          </p:cNvPr>
          <p:cNvGraphicFramePr>
            <a:graphicFrameLocks noGrp="1"/>
          </p:cNvGraphicFramePr>
          <p:nvPr/>
        </p:nvGraphicFramePr>
        <p:xfrm>
          <a:off x="5052185" y="2653318"/>
          <a:ext cx="4084985" cy="1615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2697">
                  <a:extLst>
                    <a:ext uri="{9D8B030D-6E8A-4147-A177-3AD203B41FA5}">
                      <a16:colId xmlns:a16="http://schemas.microsoft.com/office/drawing/2014/main" val="695371970"/>
                    </a:ext>
                  </a:extLst>
                </a:gridCol>
                <a:gridCol w="1003852">
                  <a:extLst>
                    <a:ext uri="{9D8B030D-6E8A-4147-A177-3AD203B41FA5}">
                      <a16:colId xmlns:a16="http://schemas.microsoft.com/office/drawing/2014/main" val="2487992003"/>
                    </a:ext>
                  </a:extLst>
                </a:gridCol>
                <a:gridCol w="824948">
                  <a:extLst>
                    <a:ext uri="{9D8B030D-6E8A-4147-A177-3AD203B41FA5}">
                      <a16:colId xmlns:a16="http://schemas.microsoft.com/office/drawing/2014/main" val="333920489"/>
                    </a:ext>
                  </a:extLst>
                </a:gridCol>
                <a:gridCol w="1063488">
                  <a:extLst>
                    <a:ext uri="{9D8B030D-6E8A-4147-A177-3AD203B41FA5}">
                      <a16:colId xmlns:a16="http://schemas.microsoft.com/office/drawing/2014/main" val="4126871913"/>
                    </a:ext>
                  </a:extLst>
                </a:gridCol>
              </a:tblGrid>
              <a:tr h="29176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0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요인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0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전 주 대비 </a:t>
                      </a:r>
                      <a:endParaRPr lang="en-US" altLang="ko-KR" sz="1000" b="0" dirty="0">
                        <a:solidFill>
                          <a:schemeClr val="tx1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  <a:p>
                      <a:pPr algn="ctr"/>
                      <a:r>
                        <a:rPr lang="ko-Kore-KR" altLang="en-US" sz="100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증감률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0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중요도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0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기여액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0401095"/>
                  </a:ext>
                </a:extLst>
              </a:tr>
              <a:tr h="235055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00" dirty="0">
                          <a:solidFill>
                            <a:srgbClr val="0077C8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신규</a:t>
                      </a:r>
                      <a:r>
                        <a:rPr lang="ko-KR" altLang="en-US" sz="1000" dirty="0">
                          <a:solidFill>
                            <a:srgbClr val="0077C8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유입</a:t>
                      </a:r>
                      <a:endParaRPr lang="ko-Kore-KR" altLang="en-US" sz="1000" dirty="0">
                        <a:solidFill>
                          <a:srgbClr val="0077C8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+30%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7C8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+30%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7C8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+30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0,000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7C8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9965463"/>
                  </a:ext>
                </a:extLst>
              </a:tr>
              <a:tr h="235055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0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재방문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-30%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-</a:t>
                      </a: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30%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-30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0,000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4848901"/>
                  </a:ext>
                </a:extLst>
              </a:tr>
              <a:tr h="235055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0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이탈자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수</a:t>
                      </a:r>
                      <a:endParaRPr lang="ko-Kore-KR" altLang="en-US" sz="1000" dirty="0">
                        <a:solidFill>
                          <a:schemeClr val="tx1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+10%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1</a:t>
                      </a: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0%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+10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0,000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1586518"/>
                  </a:ext>
                </a:extLst>
              </a:tr>
              <a:tr h="235055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0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구매</a:t>
                      </a:r>
                      <a:r>
                        <a:rPr lang="ko-KR" altLang="en-US" sz="100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</a:t>
                      </a:r>
                      <a:r>
                        <a:rPr lang="ko-KR" altLang="en-US" sz="1000" dirty="0" err="1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전환율</a:t>
                      </a:r>
                      <a:endParaRPr lang="ko-Kore-KR" altLang="en-US" sz="1000" dirty="0">
                        <a:solidFill>
                          <a:schemeClr val="tx1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+10%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1</a:t>
                      </a: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0%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+10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0,000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50766713"/>
                  </a:ext>
                </a:extLst>
              </a:tr>
              <a:tr h="235055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0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평균</a:t>
                      </a:r>
                      <a:r>
                        <a:rPr lang="ko-KR" altLang="en-US" sz="100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접속 빈도</a:t>
                      </a:r>
                      <a:endParaRPr lang="ko-Kore-KR" altLang="en-US" sz="1000" dirty="0">
                        <a:solidFill>
                          <a:srgbClr val="FF0000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-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2</a:t>
                      </a: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0%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-2</a:t>
                      </a: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0%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2</a:t>
                      </a:r>
                      <a:r>
                        <a:rPr kumimoji="0" lang="en-US" altLang="ko-Kore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0,000</a:t>
                      </a:r>
                      <a:endParaRPr kumimoji="0" lang="ko-Kore-KR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1857864"/>
                  </a:ext>
                </a:extLst>
              </a:tr>
            </a:tbl>
          </a:graphicData>
        </a:graphic>
      </p:graphicFrame>
      <p:graphicFrame>
        <p:nvGraphicFramePr>
          <p:cNvPr id="63" name="차트 62">
            <a:extLst>
              <a:ext uri="{FF2B5EF4-FFF2-40B4-BE49-F238E27FC236}">
                <a16:creationId xmlns:a16="http://schemas.microsoft.com/office/drawing/2014/main" id="{06061AA3-1AC4-9C44-B37E-9EF86F30F556}"/>
              </a:ext>
            </a:extLst>
          </p:cNvPr>
          <p:cNvGraphicFramePr/>
          <p:nvPr/>
        </p:nvGraphicFramePr>
        <p:xfrm>
          <a:off x="1118786" y="3994547"/>
          <a:ext cx="2713383" cy="2071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4" name="표 20">
            <a:extLst>
              <a:ext uri="{FF2B5EF4-FFF2-40B4-BE49-F238E27FC236}">
                <a16:creationId xmlns:a16="http://schemas.microsoft.com/office/drawing/2014/main" id="{49962F26-BFBF-584F-9769-AC2E23276BB8}"/>
              </a:ext>
            </a:extLst>
          </p:cNvPr>
          <p:cNvGraphicFramePr>
            <a:graphicFrameLocks noGrp="1"/>
          </p:cNvGraphicFramePr>
          <p:nvPr/>
        </p:nvGraphicFramePr>
        <p:xfrm>
          <a:off x="1118786" y="2786844"/>
          <a:ext cx="2713384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6692">
                  <a:extLst>
                    <a:ext uri="{9D8B030D-6E8A-4147-A177-3AD203B41FA5}">
                      <a16:colId xmlns:a16="http://schemas.microsoft.com/office/drawing/2014/main" val="223354460"/>
                    </a:ext>
                  </a:extLst>
                </a:gridCol>
                <a:gridCol w="1356692">
                  <a:extLst>
                    <a:ext uri="{9D8B030D-6E8A-4147-A177-3AD203B41FA5}">
                      <a16:colId xmlns:a16="http://schemas.microsoft.com/office/drawing/2014/main" val="2694107229"/>
                    </a:ext>
                  </a:extLst>
                </a:gridCol>
              </a:tblGrid>
              <a:tr h="17446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예측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매출액</a:t>
                      </a:r>
                      <a:endParaRPr lang="ko-Kore-KR" altLang="en-US" sz="1200" b="0" dirty="0">
                        <a:solidFill>
                          <a:sysClr val="windowText" lastClr="000000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3,000,000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원</a:t>
                      </a:r>
                      <a:endParaRPr lang="ko-Kore-KR" altLang="en-US" sz="1200" b="0" dirty="0">
                        <a:solidFill>
                          <a:sysClr val="windowText" lastClr="000000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699608"/>
                  </a:ext>
                </a:extLst>
              </a:tr>
              <a:tr h="17446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오차</a:t>
                      </a:r>
                      <a:r>
                        <a:rPr lang="ko-KR" altLang="en-US" sz="1200" b="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범위</a:t>
                      </a:r>
                      <a:endParaRPr lang="ko-Kore-KR" altLang="en-US" sz="1200" b="0" dirty="0">
                        <a:solidFill>
                          <a:srgbClr val="FF0000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+</a:t>
                      </a:r>
                      <a:r>
                        <a:rPr lang="en-US" altLang="ko-KR" sz="1200" b="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-</a:t>
                      </a:r>
                      <a:r>
                        <a:rPr lang="ko-KR" altLang="en-US" sz="1200" b="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300,000</a:t>
                      </a:r>
                      <a:r>
                        <a:rPr lang="ko-KR" altLang="en-US" sz="1200" b="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원</a:t>
                      </a:r>
                      <a:endParaRPr lang="ko-Kore-KR" altLang="en-US" sz="1200" b="0" dirty="0">
                        <a:solidFill>
                          <a:srgbClr val="FF0000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4529176"/>
                  </a:ext>
                </a:extLst>
              </a:tr>
              <a:tr h="17446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전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주 대비 증감률</a:t>
                      </a:r>
                      <a:endParaRPr lang="ko-Kore-KR" altLang="en-US" sz="1200" b="0" dirty="0">
                        <a:solidFill>
                          <a:sysClr val="windowText" lastClr="000000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-</a:t>
                      </a: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30%</a:t>
                      </a:r>
                      <a:endParaRPr lang="ko-Kore-KR" altLang="en-US" sz="1200" b="0" dirty="0">
                        <a:solidFill>
                          <a:sysClr val="windowText" lastClr="000000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2808045"/>
                  </a:ext>
                </a:extLst>
              </a:tr>
              <a:tr h="17446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모델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</a:t>
                      </a:r>
                      <a:r>
                        <a:rPr lang="ko-Kore-KR" altLang="en-US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정확도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7</a:t>
                      </a: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0%</a:t>
                      </a:r>
                      <a:endParaRPr lang="ko-Kore-KR" altLang="en-US" sz="1200" b="0" dirty="0">
                        <a:solidFill>
                          <a:sysClr val="windowText" lastClr="000000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936731"/>
                  </a:ext>
                </a:extLst>
              </a:tr>
            </a:tbl>
          </a:graphicData>
        </a:graphic>
      </p:graphicFrame>
      <p:sp>
        <p:nvSpPr>
          <p:cNvPr id="65" name="TextBox 64">
            <a:extLst>
              <a:ext uri="{FF2B5EF4-FFF2-40B4-BE49-F238E27FC236}">
                <a16:creationId xmlns:a16="http://schemas.microsoft.com/office/drawing/2014/main" id="{4295F391-4CB3-B74B-B4E9-AC7B3B2F3E7C}"/>
              </a:ext>
            </a:extLst>
          </p:cNvPr>
          <p:cNvSpPr txBox="1"/>
          <p:nvPr/>
        </p:nvSpPr>
        <p:spPr>
          <a:xfrm>
            <a:off x="3541437" y="4276947"/>
            <a:ext cx="13020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1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오차</a:t>
            </a:r>
            <a:r>
              <a:rPr kumimoji="1" lang="ko-KR" altLang="en-US" sz="11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범위</a:t>
            </a:r>
            <a:endParaRPr kumimoji="1" lang="ko-Kore-KR" altLang="en-US" sz="1100" dirty="0">
              <a:solidFill>
                <a:srgbClr val="FF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66" name="직선 화살표 연결선 65">
            <a:extLst>
              <a:ext uri="{FF2B5EF4-FFF2-40B4-BE49-F238E27FC236}">
                <a16:creationId xmlns:a16="http://schemas.microsoft.com/office/drawing/2014/main" id="{9AAC523E-D640-2944-AF10-DF562D3C0FE3}"/>
              </a:ext>
            </a:extLst>
          </p:cNvPr>
          <p:cNvCxnSpPr>
            <a:cxnSpLocks/>
          </p:cNvCxnSpPr>
          <p:nvPr/>
        </p:nvCxnSpPr>
        <p:spPr>
          <a:xfrm>
            <a:off x="3521559" y="4386963"/>
            <a:ext cx="31061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7" name="표 13">
            <a:extLst>
              <a:ext uri="{FF2B5EF4-FFF2-40B4-BE49-F238E27FC236}">
                <a16:creationId xmlns:a16="http://schemas.microsoft.com/office/drawing/2014/main" id="{CE71E21A-8298-ED43-80A9-257C9CFC1DC3}"/>
              </a:ext>
            </a:extLst>
          </p:cNvPr>
          <p:cNvGraphicFramePr>
            <a:graphicFrameLocks noGrp="1"/>
          </p:cNvGraphicFramePr>
          <p:nvPr/>
        </p:nvGraphicFramePr>
        <p:xfrm>
          <a:off x="5052185" y="4770513"/>
          <a:ext cx="4084986" cy="1158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0660">
                  <a:extLst>
                    <a:ext uri="{9D8B030D-6E8A-4147-A177-3AD203B41FA5}">
                      <a16:colId xmlns:a16="http://schemas.microsoft.com/office/drawing/2014/main" val="695371970"/>
                    </a:ext>
                  </a:extLst>
                </a:gridCol>
                <a:gridCol w="1288304">
                  <a:extLst>
                    <a:ext uri="{9D8B030D-6E8A-4147-A177-3AD203B41FA5}">
                      <a16:colId xmlns:a16="http://schemas.microsoft.com/office/drawing/2014/main" val="2487992003"/>
                    </a:ext>
                  </a:extLst>
                </a:gridCol>
                <a:gridCol w="1266022">
                  <a:extLst>
                    <a:ext uri="{9D8B030D-6E8A-4147-A177-3AD203B41FA5}">
                      <a16:colId xmlns:a16="http://schemas.microsoft.com/office/drawing/2014/main" val="333920489"/>
                    </a:ext>
                  </a:extLst>
                </a:gridCol>
              </a:tblGrid>
              <a:tr h="22278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5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요인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5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전일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전 일 대비 </a:t>
                      </a:r>
                      <a:endParaRPr lang="en-US" altLang="ko-KR" sz="1050" b="0" dirty="0">
                        <a:solidFill>
                          <a:schemeClr val="tx1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  <a:p>
                      <a:pPr algn="ctr"/>
                      <a:r>
                        <a:rPr lang="ko-Kore-KR" altLang="en-US" sz="100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증감률</a:t>
                      </a:r>
                      <a:endParaRPr lang="ko-Kore-KR" altLang="en-US" sz="1050" b="0" dirty="0">
                        <a:solidFill>
                          <a:schemeClr val="tx1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0401095"/>
                  </a:ext>
                </a:extLst>
              </a:tr>
              <a:tr h="13367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50" dirty="0">
                          <a:solidFill>
                            <a:srgbClr val="0077C8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신규</a:t>
                      </a:r>
                      <a:r>
                        <a:rPr lang="ko-KR" altLang="en-US" sz="1050" dirty="0">
                          <a:solidFill>
                            <a:srgbClr val="0077C8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유입</a:t>
                      </a:r>
                      <a:endParaRPr lang="ko-Kore-KR" altLang="en-US" sz="1050" dirty="0">
                        <a:solidFill>
                          <a:srgbClr val="0077C8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30000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명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7C8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+30%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7C8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9965463"/>
                  </a:ext>
                </a:extLst>
              </a:tr>
              <a:tr h="13367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5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재방문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-30%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-</a:t>
                      </a:r>
                      <a:r>
                        <a:rPr kumimoji="0" lang="en-US" altLang="ko-Kore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30%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4848901"/>
                  </a:ext>
                </a:extLst>
              </a:tr>
              <a:tr h="13367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5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이탈자</a:t>
                      </a:r>
                      <a:r>
                        <a:rPr lang="ko-KR" altLang="en-US" sz="105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 수</a:t>
                      </a:r>
                      <a:endParaRPr lang="ko-Kore-KR" altLang="en-US" sz="1050" dirty="0">
                        <a:solidFill>
                          <a:schemeClr val="tx1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+10%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ore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+</a:t>
                      </a: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1</a:t>
                      </a:r>
                      <a:r>
                        <a:rPr kumimoji="0" lang="en-US" altLang="ko-Kore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0%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1586518"/>
                  </a:ext>
                </a:extLst>
              </a:tr>
            </a:tbl>
          </a:graphicData>
        </a:graphic>
      </p:graphicFrame>
      <p:sp>
        <p:nvSpPr>
          <p:cNvPr id="68" name="TextBox 67">
            <a:extLst>
              <a:ext uri="{FF2B5EF4-FFF2-40B4-BE49-F238E27FC236}">
                <a16:creationId xmlns:a16="http://schemas.microsoft.com/office/drawing/2014/main" id="{B7222CF6-DE9A-1D44-ACBF-11F217A873F0}"/>
              </a:ext>
            </a:extLst>
          </p:cNvPr>
          <p:cNvSpPr txBox="1"/>
          <p:nvPr/>
        </p:nvSpPr>
        <p:spPr>
          <a:xfrm>
            <a:off x="5062684" y="4462736"/>
            <a:ext cx="2713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일별 </a:t>
            </a:r>
            <a:r>
              <a:rPr kumimoji="1" lang="en-US" altLang="ko-KR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KPI </a:t>
            </a:r>
            <a:r>
              <a:rPr kumimoji="1" lang="ko-KR" altLang="en-US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모니터링</a:t>
            </a:r>
            <a:endParaRPr kumimoji="1" lang="en-US" altLang="ko-KR" sz="1400" dirty="0"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8" name="꺾인 연결선[E] 7">
            <a:extLst>
              <a:ext uri="{FF2B5EF4-FFF2-40B4-BE49-F238E27FC236}">
                <a16:creationId xmlns:a16="http://schemas.microsoft.com/office/drawing/2014/main" id="{8EFE1FD2-A05F-5F4C-B554-CD3CD222D71F}"/>
              </a:ext>
            </a:extLst>
          </p:cNvPr>
          <p:cNvCxnSpPr>
            <a:cxnSpLocks/>
            <a:stCxn id="58" idx="0"/>
          </p:cNvCxnSpPr>
          <p:nvPr/>
        </p:nvCxnSpPr>
        <p:spPr>
          <a:xfrm rot="5400000" flipH="1" flipV="1">
            <a:off x="3181515" y="678618"/>
            <a:ext cx="955914" cy="2367986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꺾인 연결선[E] 93">
            <a:extLst>
              <a:ext uri="{FF2B5EF4-FFF2-40B4-BE49-F238E27FC236}">
                <a16:creationId xmlns:a16="http://schemas.microsoft.com/office/drawing/2014/main" id="{238B8DB0-C408-0545-8C1C-7F107BC83932}"/>
              </a:ext>
            </a:extLst>
          </p:cNvPr>
          <p:cNvCxnSpPr>
            <a:cxnSpLocks/>
            <a:stCxn id="61" idx="0"/>
          </p:cNvCxnSpPr>
          <p:nvPr/>
        </p:nvCxnSpPr>
        <p:spPr>
          <a:xfrm rot="5400000" flipH="1" flipV="1">
            <a:off x="7678909" y="246213"/>
            <a:ext cx="132265" cy="3942966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꺾인 연결선[E] 95">
            <a:extLst>
              <a:ext uri="{FF2B5EF4-FFF2-40B4-BE49-F238E27FC236}">
                <a16:creationId xmlns:a16="http://schemas.microsoft.com/office/drawing/2014/main" id="{0BA20290-B263-B945-B70A-B13FA585E237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678910" y="2478424"/>
            <a:ext cx="132265" cy="3942966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FE48036-4019-5447-B9FE-FBF7DC87F0E1}"/>
              </a:ext>
            </a:extLst>
          </p:cNvPr>
          <p:cNvSpPr/>
          <p:nvPr/>
        </p:nvSpPr>
        <p:spPr>
          <a:xfrm>
            <a:off x="4814641" y="1242394"/>
            <a:ext cx="438774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차주 예상 매출액 </a:t>
            </a:r>
            <a:r>
              <a:rPr lang="en-US" altLang="ko-KR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/</a:t>
            </a:r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오차 범위 </a:t>
            </a:r>
            <a:r>
              <a:rPr lang="en-US" altLang="ko-KR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/</a:t>
            </a:r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전주 대비 증감률 </a:t>
            </a:r>
            <a:r>
              <a:rPr lang="en-US" altLang="ko-KR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/</a:t>
            </a:r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모델 정확도 확인 </a:t>
            </a:r>
            <a:endParaRPr lang="ko-Kore-KR" altLang="en-US" dirty="0">
              <a:solidFill>
                <a:srgbClr val="FF0000"/>
              </a:solidFill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5289447A-D8C8-5144-8406-D539EB25E854}"/>
              </a:ext>
            </a:extLst>
          </p:cNvPr>
          <p:cNvSpPr/>
          <p:nvPr/>
        </p:nvSpPr>
        <p:spPr>
          <a:xfrm>
            <a:off x="3521559" y="719174"/>
            <a:ext cx="367119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ko-KR" altLang="en-US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* 이해를 위한</a:t>
            </a:r>
            <a:r>
              <a:rPr kumimoji="1" lang="en-US" altLang="ko-KR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화면 구성도로</a:t>
            </a:r>
            <a:r>
              <a:rPr kumimoji="1" lang="en-US" altLang="ko-KR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구체적인 구성 방식은 추후 논의 필요</a:t>
            </a:r>
            <a:endParaRPr kumimoji="1" lang="ko-Kore-KR" altLang="en-US" sz="1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CFDA41B7-3A32-7E48-9360-0E2B20D5F6AD}"/>
              </a:ext>
            </a:extLst>
          </p:cNvPr>
          <p:cNvSpPr/>
          <p:nvPr/>
        </p:nvSpPr>
        <p:spPr>
          <a:xfrm>
            <a:off x="9716521" y="1920730"/>
            <a:ext cx="24162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주차 별</a:t>
            </a:r>
            <a:r>
              <a:rPr lang="en-US" altLang="ko-KR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매출 증가 또는 하락에 영향을 미친 주요 요인 확인</a:t>
            </a:r>
            <a:endParaRPr lang="ko-Kore-KR" altLang="en-US" dirty="0">
              <a:solidFill>
                <a:srgbClr val="FF0000"/>
              </a:solidFill>
            </a:endParaRP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C9D01D19-EF7D-BB46-999F-838D8EF724CB}"/>
              </a:ext>
            </a:extLst>
          </p:cNvPr>
          <p:cNvSpPr/>
          <p:nvPr/>
        </p:nvSpPr>
        <p:spPr>
          <a:xfrm>
            <a:off x="9716521" y="4152942"/>
            <a:ext cx="24162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 별</a:t>
            </a:r>
            <a:r>
              <a:rPr lang="en-US" altLang="ko-KR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 </a:t>
            </a:r>
            <a:endParaRPr lang="en-US" altLang="ko-KR" sz="1200" dirty="0">
              <a:solidFill>
                <a:srgbClr val="FF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주요 </a:t>
            </a:r>
            <a:r>
              <a:rPr lang="en-US" altLang="ko-KR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KPI </a:t>
            </a:r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지표들을 한눈에 모니터링하며 관리</a:t>
            </a:r>
            <a:endParaRPr lang="en-US" altLang="ko-KR" sz="1200" dirty="0">
              <a:solidFill>
                <a:srgbClr val="FF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C68022-9DAC-6B4F-AA67-3D3B4781DB26}"/>
              </a:ext>
            </a:extLst>
          </p:cNvPr>
          <p:cNvSpPr txBox="1"/>
          <p:nvPr/>
        </p:nvSpPr>
        <p:spPr>
          <a:xfrm>
            <a:off x="655094" y="6096752"/>
            <a:ext cx="34034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다음 분석 기능은 일요일을 기준으로 </a:t>
            </a:r>
            <a:r>
              <a:rPr kumimoji="1" lang="en-US" altLang="ko-KR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7</a:t>
            </a:r>
            <a:r>
              <a:rPr kumimoji="1" lang="ko-KR" altLang="en-US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일마다 갱신됩니다</a:t>
            </a:r>
            <a:r>
              <a:rPr kumimoji="1" lang="en-US" altLang="ko-KR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</a:p>
          <a:p>
            <a:r>
              <a:rPr kumimoji="1" lang="ko-KR" altLang="en-US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다음 분석 기능은 최소 </a:t>
            </a:r>
            <a:r>
              <a:rPr kumimoji="1" lang="en-US" altLang="ko-KR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90</a:t>
            </a:r>
            <a:r>
              <a:rPr kumimoji="1" lang="ko-KR" altLang="en-US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일의 기간이 충족되어야 시작됩니다</a:t>
            </a:r>
            <a:r>
              <a:rPr kumimoji="1" lang="en-US" altLang="ko-KR" sz="1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  <a:endParaRPr kumimoji="1" lang="ko-KR" altLang="en-US" sz="1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graphicFrame>
        <p:nvGraphicFramePr>
          <p:cNvPr id="27" name="표 13">
            <a:extLst>
              <a:ext uri="{FF2B5EF4-FFF2-40B4-BE49-F238E27FC236}">
                <a16:creationId xmlns:a16="http://schemas.microsoft.com/office/drawing/2014/main" id="{EB301F25-B8C9-C74F-AFDF-4F390AC4B3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7316466"/>
              </p:ext>
            </p:extLst>
          </p:nvPr>
        </p:nvGraphicFramePr>
        <p:xfrm>
          <a:off x="5062684" y="6464456"/>
          <a:ext cx="4084986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0660">
                  <a:extLst>
                    <a:ext uri="{9D8B030D-6E8A-4147-A177-3AD203B41FA5}">
                      <a16:colId xmlns:a16="http://schemas.microsoft.com/office/drawing/2014/main" val="695371970"/>
                    </a:ext>
                  </a:extLst>
                </a:gridCol>
                <a:gridCol w="1288304">
                  <a:extLst>
                    <a:ext uri="{9D8B030D-6E8A-4147-A177-3AD203B41FA5}">
                      <a16:colId xmlns:a16="http://schemas.microsoft.com/office/drawing/2014/main" val="2487992003"/>
                    </a:ext>
                  </a:extLst>
                </a:gridCol>
                <a:gridCol w="1266022">
                  <a:extLst>
                    <a:ext uri="{9D8B030D-6E8A-4147-A177-3AD203B41FA5}">
                      <a16:colId xmlns:a16="http://schemas.microsoft.com/office/drawing/2014/main" val="333920489"/>
                    </a:ext>
                  </a:extLst>
                </a:gridCol>
              </a:tblGrid>
              <a:tr h="222783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5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등급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5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인원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05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전 주 구매율</a:t>
                      </a:r>
                      <a:endParaRPr lang="ko-Kore-KR" altLang="en-US" sz="1050" b="0" dirty="0">
                        <a:solidFill>
                          <a:schemeClr val="tx1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0401095"/>
                  </a:ext>
                </a:extLst>
              </a:tr>
              <a:tr h="13367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50" dirty="0">
                          <a:solidFill>
                            <a:srgbClr val="0077C8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상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30000</a:t>
                      </a:r>
                      <a:r>
                        <a:rPr kumimoji="0" lang="ko-KR" altLang="en-US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명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7C8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2</a:t>
                      </a:r>
                      <a:r>
                        <a:rPr kumimoji="0" lang="en-US" altLang="ko-Kore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0%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7C8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9965463"/>
                  </a:ext>
                </a:extLst>
              </a:tr>
              <a:tr h="13367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5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1000</a:t>
                      </a:r>
                      <a:r>
                        <a:rPr kumimoji="0" lang="en-US" altLang="ko-Kore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%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10%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4848901"/>
                  </a:ext>
                </a:extLst>
              </a:tr>
              <a:tr h="13367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05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100</a:t>
                      </a:r>
                      <a:r>
                        <a:rPr kumimoji="0" lang="en-US" altLang="ko-Kore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%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2%</a:t>
                      </a:r>
                      <a:endParaRPr kumimoji="0" lang="ko-Kore-KR" altLang="en-US" sz="10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1586518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F5A65A77-8251-804F-8AC9-ACF24BA54EA9}"/>
              </a:ext>
            </a:extLst>
          </p:cNvPr>
          <p:cNvSpPr txBox="1"/>
          <p:nvPr/>
        </p:nvSpPr>
        <p:spPr>
          <a:xfrm>
            <a:off x="5073183" y="6156679"/>
            <a:ext cx="2713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예상 구매 고객</a:t>
            </a:r>
            <a:endParaRPr kumimoji="1" lang="en-US" altLang="ko-KR" sz="1400" dirty="0"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29" name="꺾인 연결선[E] 28">
            <a:extLst>
              <a:ext uri="{FF2B5EF4-FFF2-40B4-BE49-F238E27FC236}">
                <a16:creationId xmlns:a16="http://schemas.microsoft.com/office/drawing/2014/main" id="{73660156-0798-994C-81A4-8ECEDFB28FC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678910" y="4050644"/>
            <a:ext cx="132265" cy="3942966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3246D67-8566-CA4C-8FA7-7E1AF598C37A}"/>
              </a:ext>
            </a:extLst>
          </p:cNvPr>
          <p:cNvSpPr/>
          <p:nvPr/>
        </p:nvSpPr>
        <p:spPr>
          <a:xfrm>
            <a:off x="9716521" y="5725162"/>
            <a:ext cx="241626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일 별</a:t>
            </a:r>
            <a:r>
              <a:rPr lang="en-US" altLang="ko-KR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 </a:t>
            </a:r>
            <a:endParaRPr lang="en-US" altLang="ko-KR" sz="1200" dirty="0">
              <a:solidFill>
                <a:srgbClr val="FF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lang="ko-KR" altLang="en-US" sz="12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예상 구매 고객을 등급별로 사용자 그룹화하여 추출</a:t>
            </a:r>
            <a:endParaRPr lang="en-US" altLang="ko-KR" sz="1200" dirty="0">
              <a:solidFill>
                <a:srgbClr val="FF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0336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035F2D4C-78CF-F14E-9A5A-C835DC9E4AD8}"/>
              </a:ext>
            </a:extLst>
          </p:cNvPr>
          <p:cNvSpPr/>
          <p:nvPr/>
        </p:nvSpPr>
        <p:spPr>
          <a:xfrm>
            <a:off x="655094" y="1673282"/>
            <a:ext cx="8641101" cy="4421685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46E80C60-54EA-864F-AEFD-E5AE9BF4CD90}"/>
              </a:ext>
            </a:extLst>
          </p:cNvPr>
          <p:cNvSpPr txBox="1"/>
          <p:nvPr/>
        </p:nvSpPr>
        <p:spPr>
          <a:xfrm>
            <a:off x="1118788" y="2346944"/>
            <a:ext cx="2713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400" dirty="0"/>
              <a:t>[3</a:t>
            </a:r>
            <a:r>
              <a:rPr kumimoji="1" lang="ko-Kore-KR" altLang="en-US" sz="1400" dirty="0"/>
              <a:t>월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4</a:t>
            </a:r>
            <a:r>
              <a:rPr kumimoji="1" lang="ko-KR" altLang="en-US" sz="1400" dirty="0"/>
              <a:t>주차</a:t>
            </a:r>
            <a:r>
              <a:rPr kumimoji="1" lang="en-US" altLang="ko-KR" sz="1400" dirty="0"/>
              <a:t>]</a:t>
            </a:r>
            <a:r>
              <a:rPr kumimoji="1" lang="ko-KR" altLang="en-US" sz="1400" dirty="0"/>
              <a:t> 예측 매출액</a:t>
            </a:r>
            <a:endParaRPr kumimoji="1" lang="en-US" altLang="ko-KR" sz="1400" dirty="0"/>
          </a:p>
        </p:txBody>
      </p:sp>
      <p:graphicFrame>
        <p:nvGraphicFramePr>
          <p:cNvPr id="144" name="표 20">
            <a:extLst>
              <a:ext uri="{FF2B5EF4-FFF2-40B4-BE49-F238E27FC236}">
                <a16:creationId xmlns:a16="http://schemas.microsoft.com/office/drawing/2014/main" id="{B94B4C44-667D-CE4F-A8B0-74DE05E9E252}"/>
              </a:ext>
            </a:extLst>
          </p:cNvPr>
          <p:cNvGraphicFramePr>
            <a:graphicFrameLocks noGrp="1"/>
          </p:cNvGraphicFramePr>
          <p:nvPr/>
        </p:nvGraphicFramePr>
        <p:xfrm>
          <a:off x="1118787" y="2793220"/>
          <a:ext cx="271338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6692">
                  <a:extLst>
                    <a:ext uri="{9D8B030D-6E8A-4147-A177-3AD203B41FA5}">
                      <a16:colId xmlns:a16="http://schemas.microsoft.com/office/drawing/2014/main" val="223354460"/>
                    </a:ext>
                  </a:extLst>
                </a:gridCol>
                <a:gridCol w="1356692">
                  <a:extLst>
                    <a:ext uri="{9D8B030D-6E8A-4147-A177-3AD203B41FA5}">
                      <a16:colId xmlns:a16="http://schemas.microsoft.com/office/drawing/2014/main" val="2694107229"/>
                    </a:ext>
                  </a:extLst>
                </a:gridCol>
              </a:tblGrid>
              <a:tr h="17446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dirty="0">
                          <a:solidFill>
                            <a:sysClr val="windowText" lastClr="000000"/>
                          </a:solidFill>
                        </a:rPr>
                        <a:t>예측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 매출액</a:t>
                      </a:r>
                      <a:endParaRPr lang="ko-Kore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3,000,000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 원</a:t>
                      </a:r>
                      <a:endParaRPr lang="ko-Kore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699608"/>
                  </a:ext>
                </a:extLst>
              </a:tr>
              <a:tr h="17446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dirty="0">
                          <a:solidFill>
                            <a:sysClr val="windowText" lastClr="000000"/>
                          </a:solidFill>
                        </a:rPr>
                        <a:t>오차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 범위</a:t>
                      </a:r>
                      <a:endParaRPr lang="ko-Kore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ysClr val="windowText" lastClr="000000"/>
                          </a:solidFill>
                        </a:rPr>
                        <a:t>+</a:t>
                      </a: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-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300,000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 원</a:t>
                      </a:r>
                      <a:endParaRPr lang="ko-Kore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4529176"/>
                  </a:ext>
                </a:extLst>
              </a:tr>
              <a:tr h="17446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dirty="0">
                          <a:solidFill>
                            <a:srgbClr val="FF0000"/>
                          </a:solidFill>
                        </a:rPr>
                        <a:t>전</a:t>
                      </a:r>
                      <a:r>
                        <a:rPr lang="ko-KR" altLang="en-US" sz="1200" b="0" dirty="0">
                          <a:solidFill>
                            <a:srgbClr val="FF0000"/>
                          </a:solidFill>
                        </a:rPr>
                        <a:t> 주 대비 증감률</a:t>
                      </a:r>
                      <a:endParaRPr lang="ko-Kore-KR" altLang="en-US" sz="12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dirty="0">
                          <a:solidFill>
                            <a:srgbClr val="FF0000"/>
                          </a:solidFill>
                        </a:rPr>
                        <a:t>-30%</a:t>
                      </a:r>
                      <a:endParaRPr lang="ko-Kore-KR" altLang="en-US" sz="12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2808045"/>
                  </a:ext>
                </a:extLst>
              </a:tr>
              <a:tr h="17446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dirty="0">
                          <a:solidFill>
                            <a:sysClr val="windowText" lastClr="000000"/>
                          </a:solidFill>
                        </a:rPr>
                        <a:t>모델</a:t>
                      </a:r>
                      <a:r>
                        <a:rPr lang="ko-KR" altLang="en-US" sz="1200" b="0" dirty="0">
                          <a:solidFill>
                            <a:sysClr val="windowText" lastClr="000000"/>
                          </a:solidFill>
                        </a:rPr>
                        <a:t> </a:t>
                      </a:r>
                      <a:r>
                        <a:rPr lang="ko-Kore-KR" altLang="en-US" sz="1200" b="0" dirty="0">
                          <a:solidFill>
                            <a:sysClr val="windowText" lastClr="000000"/>
                          </a:solidFill>
                        </a:rPr>
                        <a:t>정확도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dirty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  <a:r>
                        <a:rPr lang="en-US" altLang="ko-KR" sz="1200" b="0" dirty="0">
                          <a:solidFill>
                            <a:sysClr val="windowText" lastClr="000000"/>
                          </a:solidFill>
                        </a:rPr>
                        <a:t>0%</a:t>
                      </a:r>
                      <a:endParaRPr lang="ko-Kore-KR" altLang="en-US" sz="12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0936731"/>
                  </a:ext>
                </a:extLst>
              </a:tr>
            </a:tbl>
          </a:graphicData>
        </a:graphic>
      </p:graphicFrame>
      <p:sp>
        <p:nvSpPr>
          <p:cNvPr id="145" name="TextBox 144">
            <a:extLst>
              <a:ext uri="{FF2B5EF4-FFF2-40B4-BE49-F238E27FC236}">
                <a16:creationId xmlns:a16="http://schemas.microsoft.com/office/drawing/2014/main" id="{9541957C-046A-B042-A4C3-CDAAF48F65A0}"/>
              </a:ext>
            </a:extLst>
          </p:cNvPr>
          <p:cNvSpPr txBox="1"/>
          <p:nvPr/>
        </p:nvSpPr>
        <p:spPr>
          <a:xfrm>
            <a:off x="5488435" y="2346944"/>
            <a:ext cx="2713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400" dirty="0"/>
              <a:t>매출액 증감 요인</a:t>
            </a:r>
            <a:endParaRPr kumimoji="1" lang="en-US" altLang="ko-KR" sz="1400" dirty="0"/>
          </a:p>
        </p:txBody>
      </p:sp>
      <p:graphicFrame>
        <p:nvGraphicFramePr>
          <p:cNvPr id="146" name="표 13">
            <a:extLst>
              <a:ext uri="{FF2B5EF4-FFF2-40B4-BE49-F238E27FC236}">
                <a16:creationId xmlns:a16="http://schemas.microsoft.com/office/drawing/2014/main" id="{D96F1276-0720-414E-95F7-A0CEE0042597}"/>
              </a:ext>
            </a:extLst>
          </p:cNvPr>
          <p:cNvGraphicFramePr>
            <a:graphicFrameLocks noGrp="1"/>
          </p:cNvGraphicFramePr>
          <p:nvPr/>
        </p:nvGraphicFramePr>
        <p:xfrm>
          <a:off x="5488434" y="2793219"/>
          <a:ext cx="3618917" cy="1127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5170">
                  <a:extLst>
                    <a:ext uri="{9D8B030D-6E8A-4147-A177-3AD203B41FA5}">
                      <a16:colId xmlns:a16="http://schemas.microsoft.com/office/drawing/2014/main" val="695371970"/>
                    </a:ext>
                  </a:extLst>
                </a:gridCol>
                <a:gridCol w="983973">
                  <a:extLst>
                    <a:ext uri="{9D8B030D-6E8A-4147-A177-3AD203B41FA5}">
                      <a16:colId xmlns:a16="http://schemas.microsoft.com/office/drawing/2014/main" val="2487992003"/>
                    </a:ext>
                  </a:extLst>
                </a:gridCol>
                <a:gridCol w="765313">
                  <a:extLst>
                    <a:ext uri="{9D8B030D-6E8A-4147-A177-3AD203B41FA5}">
                      <a16:colId xmlns:a16="http://schemas.microsoft.com/office/drawing/2014/main" val="333920489"/>
                    </a:ext>
                  </a:extLst>
                </a:gridCol>
                <a:gridCol w="904461">
                  <a:extLst>
                    <a:ext uri="{9D8B030D-6E8A-4147-A177-3AD203B41FA5}">
                      <a16:colId xmlns:a16="http://schemas.microsoft.com/office/drawing/2014/main" val="4126871913"/>
                    </a:ext>
                  </a:extLst>
                </a:gridCol>
              </a:tblGrid>
              <a:tr h="497541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dirty="0">
                          <a:solidFill>
                            <a:schemeClr val="tx1"/>
                          </a:solidFill>
                        </a:rPr>
                        <a:t>요인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dirty="0">
                          <a:solidFill>
                            <a:schemeClr val="tx1"/>
                          </a:solidFill>
                        </a:rPr>
                        <a:t>전 주 대비 </a:t>
                      </a:r>
                      <a:endParaRPr lang="en-US" altLang="ko-KR" sz="1200" b="0" dirty="0">
                        <a:solidFill>
                          <a:schemeClr val="tx1"/>
                        </a:solidFill>
                      </a:endParaRPr>
                    </a:p>
                    <a:p>
                      <a:pPr algn="ctr"/>
                      <a:r>
                        <a:rPr lang="ko-Kore-KR" altLang="en-US" sz="1200" b="0" dirty="0">
                          <a:solidFill>
                            <a:schemeClr val="tx1"/>
                          </a:solidFill>
                        </a:rPr>
                        <a:t>증감률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dirty="0">
                          <a:solidFill>
                            <a:schemeClr val="tx1"/>
                          </a:solidFill>
                        </a:rPr>
                        <a:t>중요도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0" dirty="0">
                          <a:solidFill>
                            <a:schemeClr val="tx1"/>
                          </a:solidFill>
                        </a:rPr>
                        <a:t>기여액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0401095"/>
                  </a:ext>
                </a:extLst>
              </a:tr>
              <a:tr h="331694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dirty="0">
                          <a:solidFill>
                            <a:srgbClr val="FF0000"/>
                          </a:solidFill>
                        </a:rPr>
                        <a:t>재방문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rgbClr val="FF0000"/>
                          </a:solidFill>
                        </a:rPr>
                        <a:t>-30%</a:t>
                      </a:r>
                      <a:endParaRPr lang="ko-Kore-KR" altLang="en-US" sz="12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rgbClr val="FF0000"/>
                          </a:solidFill>
                        </a:rPr>
                        <a:t>-</a:t>
                      </a:r>
                      <a:r>
                        <a:rPr lang="en-US" altLang="ko-KR" sz="1200" dirty="0">
                          <a:solidFill>
                            <a:srgbClr val="FF0000"/>
                          </a:solidFill>
                        </a:rPr>
                        <a:t>30%</a:t>
                      </a:r>
                      <a:endParaRPr lang="ko-Kore-KR" altLang="en-US" sz="12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rgbClr val="FF0000"/>
                          </a:solidFill>
                        </a:rPr>
                        <a:t>-</a:t>
                      </a:r>
                      <a:r>
                        <a:rPr lang="en-US" altLang="ko-KR" sz="1200" dirty="0">
                          <a:solidFill>
                            <a:srgbClr val="FF0000"/>
                          </a:solidFill>
                        </a:rPr>
                        <a:t>300,000</a:t>
                      </a:r>
                      <a:endParaRPr lang="ko-Kore-KR" altLang="en-US" sz="120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9965463"/>
                  </a:ext>
                </a:extLst>
              </a:tr>
              <a:tr h="298524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dirty="0"/>
                        <a:t>신규</a:t>
                      </a:r>
                      <a:r>
                        <a:rPr lang="ko-KR" altLang="en-US" sz="1200" dirty="0"/>
                        <a:t> 유입</a:t>
                      </a:r>
                      <a:endParaRPr lang="ko-Kore-KR" alt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tx1"/>
                          </a:solidFill>
                        </a:rPr>
                        <a:t>+30%</a:t>
                      </a:r>
                      <a:endParaRPr lang="ko-Kore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30%</a:t>
                      </a:r>
                      <a:endParaRPr lang="ko-Kore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en-US" altLang="ko-KR" sz="1200" dirty="0">
                          <a:solidFill>
                            <a:schemeClr val="tx1"/>
                          </a:solidFill>
                        </a:rPr>
                        <a:t>300,000</a:t>
                      </a:r>
                      <a:endParaRPr lang="ko-Kore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4848901"/>
                  </a:ext>
                </a:extLst>
              </a:tr>
            </a:tbl>
          </a:graphicData>
        </a:graphic>
      </p:graphicFrame>
      <p:pic>
        <p:nvPicPr>
          <p:cNvPr id="147" name="그래픽 146" descr="줄 화살표: 일자형">
            <a:extLst>
              <a:ext uri="{FF2B5EF4-FFF2-40B4-BE49-F238E27FC236}">
                <a16:creationId xmlns:a16="http://schemas.microsoft.com/office/drawing/2014/main" id="{D24C2B4E-FBD2-754A-BDD3-CA3AFB0D6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4397829" y="3120233"/>
            <a:ext cx="524948" cy="524948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C26477-117B-5541-AB40-D5619BB4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3A4EB-DBF6-DA49-B75E-7926398CBF61}" type="slidenum">
              <a:rPr lang="en-US" smtClean="0">
                <a:latin typeface="NanumSquare" panose="020B0600000101010101" pitchFamily="34" charset="-127"/>
                <a:ea typeface="NanumSquare" panose="020B0600000101010101" pitchFamily="34" charset="-127"/>
              </a:rPr>
              <a:pPr/>
              <a:t>8</a:t>
            </a:fld>
            <a:endParaRPr 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직사각형 32">
            <a:extLst>
              <a:ext uri="{FF2B5EF4-FFF2-40B4-BE49-F238E27FC236}">
                <a16:creationId xmlns:a16="http://schemas.microsoft.com/office/drawing/2014/main" id="{6484DC79-A323-AD4E-B992-5062B38B6AAB}"/>
              </a:ext>
            </a:extLst>
          </p:cNvPr>
          <p:cNvSpPr/>
          <p:nvPr/>
        </p:nvSpPr>
        <p:spPr>
          <a:xfrm>
            <a:off x="693703" y="584278"/>
            <a:ext cx="4026491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450"/>
              </a:spcAft>
            </a:pP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5.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사용자 사용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Process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86BCC4A8-8BE9-D144-9BC0-41898B0EE482}"/>
              </a:ext>
            </a:extLst>
          </p:cNvPr>
          <p:cNvCxnSpPr>
            <a:cxnSpLocks/>
          </p:cNvCxnSpPr>
          <p:nvPr/>
        </p:nvCxnSpPr>
        <p:spPr>
          <a:xfrm>
            <a:off x="655094" y="482851"/>
            <a:ext cx="0" cy="600164"/>
          </a:xfrm>
          <a:prstGeom prst="line">
            <a:avLst/>
          </a:prstGeom>
          <a:ln w="15875">
            <a:solidFill>
              <a:srgbClr val="019B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882D2F90-0327-E241-8B95-22EAFEF735B1}"/>
              </a:ext>
            </a:extLst>
          </p:cNvPr>
          <p:cNvSpPr/>
          <p:nvPr/>
        </p:nvSpPr>
        <p:spPr>
          <a:xfrm>
            <a:off x="948425" y="1098544"/>
            <a:ext cx="86411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kumimoji="1" lang="ko-KR" altLang="en-US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사용자는 다음 절차를 통해 </a:t>
            </a:r>
            <a:r>
              <a:rPr kumimoji="1"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'</a:t>
            </a:r>
            <a:r>
              <a:rPr kumimoji="1" lang="ko-KR" altLang="en-US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매출 예측</a:t>
            </a:r>
            <a:r>
              <a:rPr kumimoji="1"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'</a:t>
            </a:r>
            <a:r>
              <a:rPr kumimoji="1" lang="ko-KR" altLang="en-US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서비스와 </a:t>
            </a:r>
            <a:r>
              <a:rPr kumimoji="1"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KPI</a:t>
            </a:r>
            <a:r>
              <a:rPr kumimoji="1" lang="ko-KR" altLang="en-US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대시보드를 활용해</a:t>
            </a:r>
            <a:r>
              <a:rPr kumimoji="1"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kumimoji="1" lang="en-US" altLang="ko-KR" sz="1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 지표를 관리하고 매출 향상에 필요한 목표를 설정</a:t>
            </a:r>
            <a:endParaRPr kumimoji="1" lang="en-US" altLang="ko-KR" sz="1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2C0FD55-8C0B-224D-AF2E-0D3E45C3FB15}"/>
              </a:ext>
            </a:extLst>
          </p:cNvPr>
          <p:cNvSpPr txBox="1"/>
          <p:nvPr/>
        </p:nvSpPr>
        <p:spPr>
          <a:xfrm>
            <a:off x="808177" y="4935865"/>
            <a:ext cx="181332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Sphere Analytics</a:t>
            </a:r>
          </a:p>
          <a:p>
            <a:pPr algn="ctr"/>
            <a:r>
              <a:rPr kumimoji="1" lang="ko-KR" altLang="en-US" sz="1200" dirty="0" err="1"/>
              <a:t>재방문자</a:t>
            </a:r>
            <a:r>
              <a:rPr kumimoji="1" lang="ko-KR" altLang="en-US" sz="1200" dirty="0"/>
              <a:t> 추출</a:t>
            </a:r>
            <a:endParaRPr kumimoji="1" lang="ko-Kore-KR" altLang="en-US" sz="1200" dirty="0"/>
          </a:p>
        </p:txBody>
      </p:sp>
      <p:graphicFrame>
        <p:nvGraphicFramePr>
          <p:cNvPr id="121" name="차트 120">
            <a:extLst>
              <a:ext uri="{FF2B5EF4-FFF2-40B4-BE49-F238E27FC236}">
                <a16:creationId xmlns:a16="http://schemas.microsoft.com/office/drawing/2014/main" id="{5372C328-4010-F945-95C6-3CC5E50CE616}"/>
              </a:ext>
            </a:extLst>
          </p:cNvPr>
          <p:cNvGraphicFramePr/>
          <p:nvPr/>
        </p:nvGraphicFramePr>
        <p:xfrm>
          <a:off x="5592392" y="4200261"/>
          <a:ext cx="3060079" cy="19328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22" name="그래픽 121" descr="정보">
            <a:extLst>
              <a:ext uri="{FF2B5EF4-FFF2-40B4-BE49-F238E27FC236}">
                <a16:creationId xmlns:a16="http://schemas.microsoft.com/office/drawing/2014/main" id="{758F8D7C-998F-6841-903F-7D33608625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82437" y="3321781"/>
            <a:ext cx="153559" cy="153559"/>
          </a:xfrm>
          <a:prstGeom prst="rect">
            <a:avLst/>
          </a:prstGeom>
        </p:spPr>
      </p:pic>
      <p:pic>
        <p:nvPicPr>
          <p:cNvPr id="123" name="그래픽 122" descr="줄 화살표: 일자형">
            <a:extLst>
              <a:ext uri="{FF2B5EF4-FFF2-40B4-BE49-F238E27FC236}">
                <a16:creationId xmlns:a16="http://schemas.microsoft.com/office/drawing/2014/main" id="{1C00C883-A13B-434E-B5C7-60A598145F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6950819" y="3868284"/>
            <a:ext cx="343223" cy="524948"/>
          </a:xfrm>
          <a:prstGeom prst="rect">
            <a:avLst/>
          </a:prstGeom>
        </p:spPr>
      </p:pic>
      <p:pic>
        <p:nvPicPr>
          <p:cNvPr id="125" name="그래픽 124" descr="줄 화살표: 일자형">
            <a:extLst>
              <a:ext uri="{FF2B5EF4-FFF2-40B4-BE49-F238E27FC236}">
                <a16:creationId xmlns:a16="http://schemas.microsoft.com/office/drawing/2014/main" id="{79E25591-B183-2547-94B5-F9BE498CC8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30958" y="4904224"/>
            <a:ext cx="524948" cy="524948"/>
          </a:xfrm>
          <a:prstGeom prst="rect">
            <a:avLst/>
          </a:prstGeom>
        </p:spPr>
      </p:pic>
      <p:sp>
        <p:nvSpPr>
          <p:cNvPr id="127" name="TextBox 126">
            <a:extLst>
              <a:ext uri="{FF2B5EF4-FFF2-40B4-BE49-F238E27FC236}">
                <a16:creationId xmlns:a16="http://schemas.microsoft.com/office/drawing/2014/main" id="{D7EFE8AA-EC19-DA4E-83A7-340D39FDF275}"/>
              </a:ext>
            </a:extLst>
          </p:cNvPr>
          <p:cNvSpPr txBox="1"/>
          <p:nvPr/>
        </p:nvSpPr>
        <p:spPr>
          <a:xfrm>
            <a:off x="3387499" y="4935864"/>
            <a:ext cx="1375406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200" dirty="0"/>
              <a:t>Sphere Analytics</a:t>
            </a:r>
          </a:p>
          <a:p>
            <a:pPr algn="ctr"/>
            <a:r>
              <a:rPr kumimoji="1" lang="ko-KR" altLang="en-US" sz="1200" dirty="0"/>
              <a:t>관련 탭 이동</a:t>
            </a:r>
            <a:endParaRPr kumimoji="1" lang="ko-Kore-KR" altLang="en-US" sz="1200" dirty="0"/>
          </a:p>
        </p:txBody>
      </p:sp>
      <p:pic>
        <p:nvPicPr>
          <p:cNvPr id="128" name="그래픽 127" descr="줄 화살표: 일자형">
            <a:extLst>
              <a:ext uri="{FF2B5EF4-FFF2-40B4-BE49-F238E27FC236}">
                <a16:creationId xmlns:a16="http://schemas.microsoft.com/office/drawing/2014/main" id="{40CCFF27-6B66-1B48-A00C-CCD9ED2416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42026" y="4904224"/>
            <a:ext cx="524948" cy="524948"/>
          </a:xfrm>
          <a:prstGeom prst="rect">
            <a:avLst/>
          </a:prstGeom>
        </p:spPr>
      </p:pic>
      <p:sp>
        <p:nvSpPr>
          <p:cNvPr id="130" name="직사각형 129">
            <a:extLst>
              <a:ext uri="{FF2B5EF4-FFF2-40B4-BE49-F238E27FC236}">
                <a16:creationId xmlns:a16="http://schemas.microsoft.com/office/drawing/2014/main" id="{C54B5703-9D3D-0C41-B638-2D6F613AD2F7}"/>
              </a:ext>
            </a:extLst>
          </p:cNvPr>
          <p:cNvSpPr/>
          <p:nvPr/>
        </p:nvSpPr>
        <p:spPr>
          <a:xfrm>
            <a:off x="6908140" y="4692582"/>
            <a:ext cx="2416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특정 </a:t>
            </a:r>
            <a:r>
              <a:rPr lang="en-US" altLang="ko-KR" sz="1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KPI</a:t>
            </a:r>
            <a:r>
              <a:rPr lang="ko-KR" altLang="en-US" sz="1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클릭 시</a:t>
            </a:r>
            <a:r>
              <a:rPr lang="en-US" altLang="ko-KR" sz="1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</a:p>
          <a:p>
            <a:r>
              <a:rPr lang="ko-KR" altLang="en-US" sz="1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해당 </a:t>
            </a:r>
            <a:r>
              <a:rPr lang="en-US" altLang="ko-KR" sz="1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KPI</a:t>
            </a:r>
            <a:r>
              <a:rPr lang="ko-KR" altLang="en-US" sz="1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최근 </a:t>
            </a:r>
            <a:r>
              <a:rPr lang="en-US" altLang="ko-KR" sz="1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N</a:t>
            </a:r>
            <a:r>
              <a:rPr lang="ko-KR" altLang="en-US" sz="1000" dirty="0">
                <a:solidFill>
                  <a:srgbClr val="FF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주차 추이 확인</a:t>
            </a:r>
            <a:endParaRPr lang="en-US" altLang="ko-KR" sz="1000" dirty="0">
              <a:solidFill>
                <a:srgbClr val="FF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39" name="직사각형 138">
            <a:extLst>
              <a:ext uri="{FF2B5EF4-FFF2-40B4-BE49-F238E27FC236}">
                <a16:creationId xmlns:a16="http://schemas.microsoft.com/office/drawing/2014/main" id="{7C4F8BA4-082D-EA43-BD44-B0B6CB07DF7C}"/>
              </a:ext>
            </a:extLst>
          </p:cNvPr>
          <p:cNvSpPr/>
          <p:nvPr/>
        </p:nvSpPr>
        <p:spPr>
          <a:xfrm>
            <a:off x="3844212" y="6119951"/>
            <a:ext cx="450357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사용자로 하여금</a:t>
            </a:r>
            <a:endParaRPr kumimoji="1" lang="en-US" altLang="ko-KR" sz="1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algn="ctr"/>
            <a:r>
              <a:rPr kumimoji="1" lang="ko-KR" altLang="en-US" sz="14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스피어의</a:t>
            </a:r>
            <a:r>
              <a:rPr kumimoji="1" lang="ko-KR" altLang="en-US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다양한 기능을 활용하기에 앞서서</a:t>
            </a:r>
            <a:r>
              <a:rPr kumimoji="1"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</a:p>
          <a:p>
            <a:pPr algn="ctr"/>
            <a:r>
              <a:rPr kumimoji="1" lang="ko-KR" altLang="en-US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어떤 지표를 집중적으로 관리할지 방향성 설정에 도움 가능</a:t>
            </a:r>
            <a:endParaRPr kumimoji="1" lang="en-US" altLang="ko-Kore-KR" sz="14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2CAFB811-88F0-904F-AEEF-D2166783300D}"/>
              </a:ext>
            </a:extLst>
          </p:cNvPr>
          <p:cNvSpPr txBox="1"/>
          <p:nvPr/>
        </p:nvSpPr>
        <p:spPr>
          <a:xfrm>
            <a:off x="808176" y="1725128"/>
            <a:ext cx="2713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1400" b="1" dirty="0">
                <a:latin typeface="NanumSquare" panose="020B0600000101010101" pitchFamily="34" charset="-127"/>
                <a:ea typeface="NanumSquare" panose="020B0600000101010101" pitchFamily="34" charset="-127"/>
              </a:rPr>
              <a:t>매출</a:t>
            </a:r>
            <a:r>
              <a:rPr kumimoji="1" lang="ko-KR" altLang="en-US" sz="1400" b="1" dirty="0">
                <a:latin typeface="NanumSquare" panose="020B0600000101010101" pitchFamily="34" charset="-127"/>
                <a:ea typeface="NanumSquare" panose="020B0600000101010101" pitchFamily="34" charset="-127"/>
              </a:rPr>
              <a:t> 예측</a:t>
            </a:r>
            <a:endParaRPr kumimoji="1" lang="ko-Kore-KR" altLang="en-US" sz="1400" b="1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42" name="직선 연결선[R] 141">
            <a:extLst>
              <a:ext uri="{FF2B5EF4-FFF2-40B4-BE49-F238E27FC236}">
                <a16:creationId xmlns:a16="http://schemas.microsoft.com/office/drawing/2014/main" id="{79CF5FD3-1A65-5243-A0E5-F9B8F333B9BC}"/>
              </a:ext>
            </a:extLst>
          </p:cNvPr>
          <p:cNvCxnSpPr/>
          <p:nvPr/>
        </p:nvCxnSpPr>
        <p:spPr>
          <a:xfrm>
            <a:off x="655094" y="2049378"/>
            <a:ext cx="86411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33C48F0F-D7FB-3E44-A3E8-86C75EAD6BB0}"/>
              </a:ext>
            </a:extLst>
          </p:cNvPr>
          <p:cNvSpPr/>
          <p:nvPr/>
        </p:nvSpPr>
        <p:spPr>
          <a:xfrm>
            <a:off x="9291578" y="2011976"/>
            <a:ext cx="280422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(1)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예상 매출액 및 전 주 대비 증감률 확인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54" name="직사각형 153">
            <a:extLst>
              <a:ext uri="{FF2B5EF4-FFF2-40B4-BE49-F238E27FC236}">
                <a16:creationId xmlns:a16="http://schemas.microsoft.com/office/drawing/2014/main" id="{4C05D694-93BD-834D-AB21-F5968FF0E51A}"/>
              </a:ext>
            </a:extLst>
          </p:cNvPr>
          <p:cNvSpPr/>
          <p:nvPr/>
        </p:nvSpPr>
        <p:spPr>
          <a:xfrm>
            <a:off x="9291578" y="2530934"/>
            <a:ext cx="280422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(2)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매출액 증감 요인 확인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55" name="직사각형 154">
            <a:extLst>
              <a:ext uri="{FF2B5EF4-FFF2-40B4-BE49-F238E27FC236}">
                <a16:creationId xmlns:a16="http://schemas.microsoft.com/office/drawing/2014/main" id="{8721694E-5FC9-DF42-B66F-12DF299D804A}"/>
              </a:ext>
            </a:extLst>
          </p:cNvPr>
          <p:cNvSpPr/>
          <p:nvPr/>
        </p:nvSpPr>
        <p:spPr>
          <a:xfrm>
            <a:off x="9291578" y="3049892"/>
            <a:ext cx="280422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(3)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특정 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KPI 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최근 추이 확인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E2818C77-4435-2F4A-9B83-1C270F0A96AA}"/>
              </a:ext>
            </a:extLst>
          </p:cNvPr>
          <p:cNvSpPr/>
          <p:nvPr/>
        </p:nvSpPr>
        <p:spPr>
          <a:xfrm>
            <a:off x="9291578" y="3568850"/>
            <a:ext cx="280422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(4)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개선 또는 목표 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KPI 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설정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60" name="직사각형 159">
            <a:extLst>
              <a:ext uri="{FF2B5EF4-FFF2-40B4-BE49-F238E27FC236}">
                <a16:creationId xmlns:a16="http://schemas.microsoft.com/office/drawing/2014/main" id="{4D1CCA70-8C1A-C54B-B0AF-EFB0413AC799}"/>
              </a:ext>
            </a:extLst>
          </p:cNvPr>
          <p:cNvSpPr/>
          <p:nvPr/>
        </p:nvSpPr>
        <p:spPr>
          <a:xfrm>
            <a:off x="9291578" y="4087808"/>
            <a:ext cx="28042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(5)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목표 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KPI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관련 </a:t>
            </a:r>
            <a:r>
              <a:rPr kumimoji="1" lang="en-US" altLang="ko-Kore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Sphere Analytics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탭 이동</a:t>
            </a:r>
            <a:endParaRPr kumimoji="1" lang="en-US" altLang="ko-Kore-KR" sz="1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61" name="직사각형 160">
            <a:extLst>
              <a:ext uri="{FF2B5EF4-FFF2-40B4-BE49-F238E27FC236}">
                <a16:creationId xmlns:a16="http://schemas.microsoft.com/office/drawing/2014/main" id="{D03B8453-9348-9B4D-9C38-77DDD4E85B99}"/>
              </a:ext>
            </a:extLst>
          </p:cNvPr>
          <p:cNvSpPr/>
          <p:nvPr/>
        </p:nvSpPr>
        <p:spPr>
          <a:xfrm>
            <a:off x="9291578" y="4791431"/>
            <a:ext cx="28042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(6)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사용자 그룹별 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KPI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확인 및 </a:t>
            </a:r>
            <a:endParaRPr kumimoji="1" lang="en-US" altLang="ko-KR" sz="1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    타겟 사용자 그룹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추출</a:t>
            </a:r>
            <a:endParaRPr kumimoji="1" lang="en-US" altLang="ko-Kore-KR" sz="1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63" name="직사각형 162">
            <a:extLst>
              <a:ext uri="{FF2B5EF4-FFF2-40B4-BE49-F238E27FC236}">
                <a16:creationId xmlns:a16="http://schemas.microsoft.com/office/drawing/2014/main" id="{DA4549D5-6D12-7A4C-BD38-9841C9A52471}"/>
              </a:ext>
            </a:extLst>
          </p:cNvPr>
          <p:cNvSpPr/>
          <p:nvPr/>
        </p:nvSpPr>
        <p:spPr>
          <a:xfrm>
            <a:off x="1118787" y="2132746"/>
            <a:ext cx="4122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(1)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lang="ko-Kore-KR" altLang="en-US" sz="1200" dirty="0"/>
          </a:p>
        </p:txBody>
      </p:sp>
      <p:sp>
        <p:nvSpPr>
          <p:cNvPr id="164" name="직사각형 163">
            <a:extLst>
              <a:ext uri="{FF2B5EF4-FFF2-40B4-BE49-F238E27FC236}">
                <a16:creationId xmlns:a16="http://schemas.microsoft.com/office/drawing/2014/main" id="{087FA8EA-3E14-E742-8FA1-07F941E9E15D}"/>
              </a:ext>
            </a:extLst>
          </p:cNvPr>
          <p:cNvSpPr/>
          <p:nvPr/>
        </p:nvSpPr>
        <p:spPr>
          <a:xfrm>
            <a:off x="5525895" y="2132746"/>
            <a:ext cx="3738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(2)</a:t>
            </a:r>
            <a:endParaRPr lang="ko-Kore-KR" altLang="en-US" sz="1200" dirty="0"/>
          </a:p>
        </p:txBody>
      </p:sp>
      <p:sp>
        <p:nvSpPr>
          <p:cNvPr id="165" name="직사각형 164">
            <a:extLst>
              <a:ext uri="{FF2B5EF4-FFF2-40B4-BE49-F238E27FC236}">
                <a16:creationId xmlns:a16="http://schemas.microsoft.com/office/drawing/2014/main" id="{3E94A2E7-1662-5247-8F6B-E0775320FECF}"/>
              </a:ext>
            </a:extLst>
          </p:cNvPr>
          <p:cNvSpPr/>
          <p:nvPr/>
        </p:nvSpPr>
        <p:spPr>
          <a:xfrm>
            <a:off x="5525895" y="4321310"/>
            <a:ext cx="7425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(3)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&amp;</a:t>
            </a:r>
            <a:r>
              <a:rPr kumimoji="1" lang="ko-KR" altLang="en-US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(4)</a:t>
            </a:r>
            <a:endParaRPr lang="ko-Kore-KR" altLang="en-US" sz="1200" dirty="0"/>
          </a:p>
        </p:txBody>
      </p:sp>
      <p:sp>
        <p:nvSpPr>
          <p:cNvPr id="166" name="직사각형 165">
            <a:extLst>
              <a:ext uri="{FF2B5EF4-FFF2-40B4-BE49-F238E27FC236}">
                <a16:creationId xmlns:a16="http://schemas.microsoft.com/office/drawing/2014/main" id="{5BDF013B-3C35-904E-B650-FC9EF1EC082D}"/>
              </a:ext>
            </a:extLst>
          </p:cNvPr>
          <p:cNvSpPr/>
          <p:nvPr/>
        </p:nvSpPr>
        <p:spPr>
          <a:xfrm>
            <a:off x="3382302" y="4623104"/>
            <a:ext cx="3738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(5)</a:t>
            </a:r>
            <a:endParaRPr lang="ko-Kore-KR" altLang="en-US" sz="1200" dirty="0"/>
          </a:p>
        </p:txBody>
      </p:sp>
      <p:sp>
        <p:nvSpPr>
          <p:cNvPr id="167" name="직사각형 166">
            <a:extLst>
              <a:ext uri="{FF2B5EF4-FFF2-40B4-BE49-F238E27FC236}">
                <a16:creationId xmlns:a16="http://schemas.microsoft.com/office/drawing/2014/main" id="{10413143-5F2D-1A45-A9B8-24F041990C3F}"/>
              </a:ext>
            </a:extLst>
          </p:cNvPr>
          <p:cNvSpPr/>
          <p:nvPr/>
        </p:nvSpPr>
        <p:spPr>
          <a:xfrm>
            <a:off x="803994" y="4623104"/>
            <a:ext cx="3738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sz="1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(6)</a:t>
            </a:r>
            <a:endParaRPr lang="ko-Kore-KR" altLang="en-US" sz="12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0DA07E0-8E91-1F48-B131-96C2AA4C0D1B}"/>
              </a:ext>
            </a:extLst>
          </p:cNvPr>
          <p:cNvSpPr txBox="1"/>
          <p:nvPr/>
        </p:nvSpPr>
        <p:spPr>
          <a:xfrm>
            <a:off x="803994" y="5515416"/>
            <a:ext cx="1813325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1200" dirty="0"/>
              <a:t>예상 구매 고객 추출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2118493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AC26477-117B-5541-AB40-D5619BB4E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73A4EB-DBF6-DA49-B75E-7926398CBF61}" type="slidenum">
              <a:rPr lang="en-US" smtClean="0">
                <a:latin typeface="NanumSquare" panose="020B0600000101010101" pitchFamily="34" charset="-127"/>
                <a:ea typeface="NanumSquare" panose="020B0600000101010101" pitchFamily="34" charset="-127"/>
              </a:rPr>
              <a:pPr/>
              <a:t>9</a:t>
            </a:fld>
            <a:endParaRPr lang="en-US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직사각형 32">
            <a:extLst>
              <a:ext uri="{FF2B5EF4-FFF2-40B4-BE49-F238E27FC236}">
                <a16:creationId xmlns:a16="http://schemas.microsoft.com/office/drawing/2014/main" id="{6484DC79-A323-AD4E-B992-5062B38B6AAB}"/>
              </a:ext>
            </a:extLst>
          </p:cNvPr>
          <p:cNvSpPr/>
          <p:nvPr/>
        </p:nvSpPr>
        <p:spPr>
          <a:xfrm>
            <a:off x="693703" y="584278"/>
            <a:ext cx="4557919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spcAft>
                <a:spcPts val="450"/>
              </a:spcAft>
            </a:pP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6.</a:t>
            </a:r>
            <a:r>
              <a:rPr kumimoji="1"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현재 문제점 및 개선방향</a:t>
            </a:r>
            <a:endParaRPr kumimoji="1" lang="en-US" altLang="ko-KR" sz="28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4" name="직선 연결선[R] 3">
            <a:extLst>
              <a:ext uri="{FF2B5EF4-FFF2-40B4-BE49-F238E27FC236}">
                <a16:creationId xmlns:a16="http://schemas.microsoft.com/office/drawing/2014/main" id="{86BCC4A8-8BE9-D144-9BC0-41898B0EE482}"/>
              </a:ext>
            </a:extLst>
          </p:cNvPr>
          <p:cNvCxnSpPr>
            <a:cxnSpLocks/>
          </p:cNvCxnSpPr>
          <p:nvPr/>
        </p:nvCxnSpPr>
        <p:spPr>
          <a:xfrm>
            <a:off x="655094" y="482851"/>
            <a:ext cx="0" cy="600164"/>
          </a:xfrm>
          <a:prstGeom prst="line">
            <a:avLst/>
          </a:prstGeom>
          <a:ln w="15875">
            <a:solidFill>
              <a:srgbClr val="019BE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" name="직사각형 167">
            <a:extLst>
              <a:ext uri="{FF2B5EF4-FFF2-40B4-BE49-F238E27FC236}">
                <a16:creationId xmlns:a16="http://schemas.microsoft.com/office/drawing/2014/main" id="{C706FF41-A932-7949-9E4E-2114F5377B36}"/>
              </a:ext>
            </a:extLst>
          </p:cNvPr>
          <p:cNvSpPr/>
          <p:nvPr/>
        </p:nvSpPr>
        <p:spPr>
          <a:xfrm>
            <a:off x="948426" y="1198692"/>
            <a:ext cx="10839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1) </a:t>
            </a:r>
            <a:r>
              <a:rPr kumimoji="1" lang="ko-KR" altLang="en-US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문제점</a:t>
            </a:r>
            <a:endParaRPr kumimoji="1" lang="en-US" altLang="ko-KR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69" name="직사각형 168">
            <a:extLst>
              <a:ext uri="{FF2B5EF4-FFF2-40B4-BE49-F238E27FC236}">
                <a16:creationId xmlns:a16="http://schemas.microsoft.com/office/drawing/2014/main" id="{F961277F-A66F-1143-B399-433E297575B5}"/>
              </a:ext>
            </a:extLst>
          </p:cNvPr>
          <p:cNvSpPr/>
          <p:nvPr/>
        </p:nvSpPr>
        <p:spPr>
          <a:xfrm>
            <a:off x="1279055" y="1596148"/>
            <a:ext cx="9367174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(1)</a:t>
            </a:r>
            <a:r>
              <a:rPr kumimoji="1" lang="ko-KR" altLang="en-US" sz="16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예상 구매 고객의 구매 확률</a:t>
            </a:r>
            <a:endParaRPr kumimoji="1" lang="en-US" altLang="ko-KR" sz="16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" altLang="ko-Kore-KR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	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예상 구매 고객에서 </a:t>
            </a:r>
            <a:r>
              <a: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마케팅 액션 여부와 상관 없이 구매할 사용자 그룹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을 제외하는 것에 어려움 </a:t>
            </a:r>
            <a:endParaRPr lang="ko-Kore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901C30F-926F-2D4A-AF65-6AD676B53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426" y="3795884"/>
            <a:ext cx="3985241" cy="25604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51B11FE-A119-6D4D-958B-0F9FFD07D5C1}"/>
              </a:ext>
            </a:extLst>
          </p:cNvPr>
          <p:cNvSpPr txBox="1"/>
          <p:nvPr/>
        </p:nvSpPr>
        <p:spPr>
          <a:xfrm>
            <a:off x="5929120" y="3243025"/>
            <a:ext cx="2226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그룹별 평균 구매율</a:t>
            </a:r>
            <a:endParaRPr kumimoji="1" lang="ko-Kore-KR" altLang="en-US" dirty="0"/>
          </a:p>
        </p:txBody>
      </p:sp>
      <p:graphicFrame>
        <p:nvGraphicFramePr>
          <p:cNvPr id="9" name="표 13">
            <a:extLst>
              <a:ext uri="{FF2B5EF4-FFF2-40B4-BE49-F238E27FC236}">
                <a16:creationId xmlns:a16="http://schemas.microsoft.com/office/drawing/2014/main" id="{D93903FC-F489-5E43-8926-C2C2D38A0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285335"/>
              </p:ext>
            </p:extLst>
          </p:nvPr>
        </p:nvGraphicFramePr>
        <p:xfrm>
          <a:off x="5818991" y="3795884"/>
          <a:ext cx="2447090" cy="2335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902">
                  <a:extLst>
                    <a:ext uri="{9D8B030D-6E8A-4147-A177-3AD203B41FA5}">
                      <a16:colId xmlns:a16="http://schemas.microsoft.com/office/drawing/2014/main" val="695371970"/>
                    </a:ext>
                  </a:extLst>
                </a:gridCol>
                <a:gridCol w="1381188">
                  <a:extLst>
                    <a:ext uri="{9D8B030D-6E8A-4147-A177-3AD203B41FA5}">
                      <a16:colId xmlns:a16="http://schemas.microsoft.com/office/drawing/2014/main" val="333920489"/>
                    </a:ext>
                  </a:extLst>
                </a:gridCol>
              </a:tblGrid>
              <a:tr h="583994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등급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전 주 구매율</a:t>
                      </a:r>
                      <a:endParaRPr lang="ko-Kore-KR" altLang="en-US" sz="1400" b="0" dirty="0">
                        <a:solidFill>
                          <a:schemeClr val="tx1"/>
                        </a:solidFill>
                        <a:latin typeface="NanumSquare" panose="020B0600000101010101" pitchFamily="34" charset="-127"/>
                        <a:ea typeface="NanumSquare" panose="020B0600000101010101" pitchFamily="34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0401095"/>
                  </a:ext>
                </a:extLst>
              </a:tr>
              <a:tr h="583994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dirty="0">
                          <a:solidFill>
                            <a:srgbClr val="0077C8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상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2</a:t>
                      </a:r>
                      <a:r>
                        <a:rPr kumimoji="0" lang="en-US" altLang="ko-Kore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77C8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0%</a:t>
                      </a:r>
                      <a:endParaRPr kumimoji="0" lang="ko-Kore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77C8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9965463"/>
                  </a:ext>
                </a:extLst>
              </a:tr>
              <a:tr h="583994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dirty="0">
                          <a:solidFill>
                            <a:srgbClr val="FF0000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10%</a:t>
                      </a:r>
                      <a:endParaRPr kumimoji="0" lang="ko-Kore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4848901"/>
                  </a:ext>
                </a:extLst>
              </a:tr>
              <a:tr h="583994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dirty="0">
                          <a:solidFill>
                            <a:schemeClr val="tx1"/>
                          </a:solidFill>
                          <a:latin typeface="NanumSquare" panose="020B0600000101010101" pitchFamily="34" charset="-127"/>
                          <a:ea typeface="NanumSquare" panose="020B0600000101010101" pitchFamily="34" charset="-127"/>
                        </a:rPr>
                        <a:t>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NanumSquare" panose="020B0600000101010101" pitchFamily="34" charset="-127"/>
                          <a:ea typeface="NanumSquare" panose="020B0600000101010101" pitchFamily="34" charset="-127"/>
                          <a:cs typeface="+mn-cs"/>
                        </a:rPr>
                        <a:t>2%</a:t>
                      </a:r>
                      <a:endParaRPr kumimoji="0" lang="ko-Kore-KR" alt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NanumSquare" panose="020B0600000101010101" pitchFamily="34" charset="-127"/>
                        <a:ea typeface="NanumSquare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3158651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5001D415-44AB-4840-9525-611D12B7F131}"/>
              </a:ext>
            </a:extLst>
          </p:cNvPr>
          <p:cNvSpPr txBox="1"/>
          <p:nvPr/>
        </p:nvSpPr>
        <p:spPr>
          <a:xfrm>
            <a:off x="2032377" y="3243025"/>
            <a:ext cx="2451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err="1"/>
              <a:t>점수별</a:t>
            </a:r>
            <a:r>
              <a:rPr kumimoji="1" lang="ko-KR" altLang="en-US" dirty="0"/>
              <a:t> 구매자 분포</a:t>
            </a:r>
            <a:endParaRPr kumimoji="1" lang="ko-Kore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DE2E177-092E-494C-8638-5A564ABF8FB7}"/>
              </a:ext>
            </a:extLst>
          </p:cNvPr>
          <p:cNvSpPr/>
          <p:nvPr/>
        </p:nvSpPr>
        <p:spPr>
          <a:xfrm>
            <a:off x="2296034" y="6475254"/>
            <a:ext cx="154401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solidFill>
                  <a:schemeClr val="accent1"/>
                </a:solidFill>
              </a:rPr>
              <a:t>◼︎ </a:t>
            </a:r>
            <a:r>
              <a:rPr lang="en-US" altLang="ko-KR" sz="1000" dirty="0">
                <a:solidFill>
                  <a:schemeClr val="accent1"/>
                </a:solidFill>
              </a:rPr>
              <a:t>:</a:t>
            </a:r>
            <a:r>
              <a:rPr lang="ko-KR" altLang="en-US" sz="1000" dirty="0">
                <a:solidFill>
                  <a:schemeClr val="accent1"/>
                </a:solidFill>
              </a:rPr>
              <a:t> </a:t>
            </a:r>
            <a:r>
              <a:rPr lang="ko-KR" altLang="en-US" sz="1000" dirty="0" err="1">
                <a:solidFill>
                  <a:schemeClr val="accent1"/>
                </a:solidFill>
                <a:ea typeface="NanumSquare" panose="020B0600000101010101" pitchFamily="34" charset="-127"/>
              </a:rPr>
              <a:t>미구매자</a:t>
            </a:r>
            <a:r>
              <a:rPr lang="ko-KR" altLang="en-US" sz="1000" dirty="0">
                <a:solidFill>
                  <a:schemeClr val="accent1"/>
                </a:solidFill>
                <a:ea typeface="NanumSquare" panose="020B0600000101010101" pitchFamily="34" charset="-127"/>
              </a:rPr>
              <a:t> </a:t>
            </a:r>
            <a:r>
              <a:rPr lang="ko-KR" altLang="en-US" sz="1000" dirty="0">
                <a:solidFill>
                  <a:schemeClr val="accent1"/>
                </a:solidFill>
              </a:rPr>
              <a:t> </a:t>
            </a:r>
            <a:r>
              <a:rPr lang="ko-KR" altLang="en-US" sz="1000" dirty="0">
                <a:solidFill>
                  <a:schemeClr val="accent2"/>
                </a:solidFill>
              </a:rPr>
              <a:t>◼︎ </a:t>
            </a:r>
            <a:r>
              <a:rPr lang="en-US" altLang="ko-KR" sz="1000" dirty="0">
                <a:solidFill>
                  <a:schemeClr val="accent2"/>
                </a:solidFill>
              </a:rPr>
              <a:t>:</a:t>
            </a:r>
            <a:r>
              <a:rPr lang="ko-KR" altLang="en-US" sz="1000" dirty="0">
                <a:solidFill>
                  <a:schemeClr val="accent2"/>
                </a:solidFill>
              </a:rPr>
              <a:t> 구매자</a:t>
            </a:r>
            <a:endParaRPr lang="ko-Kore-KR" altLang="en-US" sz="1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75880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8788</TotalTime>
  <Words>1271</Words>
  <Application>Microsoft Macintosh PowerPoint</Application>
  <PresentationFormat>와이드스크린</PresentationFormat>
  <Paragraphs>363</Paragraphs>
  <Slides>12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IBM Plex Sans KR</vt:lpstr>
      <vt:lpstr>Calibri</vt:lpstr>
      <vt:lpstr>Arial</vt:lpstr>
      <vt:lpstr>맑은 고딕</vt:lpstr>
      <vt:lpstr>NanumSquare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윤 태환</dc:creator>
  <cp:lastModifiedBy>임 희목</cp:lastModifiedBy>
  <cp:revision>220</cp:revision>
  <dcterms:created xsi:type="dcterms:W3CDTF">2020-11-13T00:45:53Z</dcterms:created>
  <dcterms:modified xsi:type="dcterms:W3CDTF">2021-03-30T02:49:23Z</dcterms:modified>
</cp:coreProperties>
</file>